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jpeg" ContentType="image/jpeg"/>
  <Override PartName="/ppt/notesSlides/notesSlide5.xml" ContentType="application/vnd.openxmlformats-officedocument.presentationml.notesSlide+xml"/>
  <Override PartName="/ppt/media/image4.jpeg" ContentType="image/jpeg"/>
  <Override PartName="/ppt/media/image5.jpeg" ContentType="image/jpeg"/>
  <Override PartName="/ppt/notesSlides/notesSlide6.xml" ContentType="application/vnd.openxmlformats-officedocument.presentationml.notesSlide+xml"/>
  <Override PartName="/ppt/media/image6.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7.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8.jpeg" ContentType="image/jpe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9.jpeg" ContentType="image/jpeg"/>
  <Override PartName="/ppt/media/image10.jpeg" ContentType="image/jpeg"/>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4" name="Shape 84"/>
          <p:cNvSpPr/>
          <p:nvPr>
            <p:ph type="sldImg"/>
          </p:nvPr>
        </p:nvSpPr>
        <p:spPr>
          <a:xfrm>
            <a:off x="1143000" y="685800"/>
            <a:ext cx="4572000" cy="3429000"/>
          </a:xfrm>
          <a:prstGeom prst="rect">
            <a:avLst/>
          </a:prstGeom>
        </p:spPr>
        <p:txBody>
          <a:bodyPr/>
          <a:lstStyle/>
          <a:p>
            <a:pPr/>
          </a:p>
        </p:txBody>
      </p:sp>
      <p:sp>
        <p:nvSpPr>
          <p:cNvPr id="85" name="Shape 8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Shape 95"/>
          <p:cNvSpPr/>
          <p:nvPr>
            <p:ph type="sldImg"/>
          </p:nvPr>
        </p:nvSpPr>
        <p:spPr>
          <a:prstGeom prst="rect">
            <a:avLst/>
          </a:prstGeom>
        </p:spPr>
        <p:txBody>
          <a:bodyPr/>
          <a:lstStyle/>
          <a:p>
            <a:pPr/>
          </a:p>
        </p:txBody>
      </p:sp>
      <p:sp>
        <p:nvSpPr>
          <p:cNvPr id="96" name="Shape 96"/>
          <p:cNvSpPr/>
          <p:nvPr>
            <p:ph type="body" sz="quarter" idx="1"/>
          </p:nvPr>
        </p:nvSpPr>
        <p:spPr>
          <a:prstGeom prst="rect">
            <a:avLst/>
          </a:prstGeom>
        </p:spPr>
        <p:txBody>
          <a:bodyPr/>
          <a:lstStyle>
            <a:lvl1pPr>
              <a:spcBef>
                <a:spcPts val="0"/>
              </a:spcBef>
            </a:lvl1pPr>
          </a:lstStyle>
          <a:p>
            <a:pPr/>
            <a:r>
              <a:t>Training received since 2006</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lvl1pPr>
              <a:spcBef>
                <a:spcPts val="0"/>
              </a:spcBef>
            </a:lvl1pPr>
          </a:lstStyle>
          <a:p>
            <a:pPr/>
            <a:r>
              <a:t>Beslan was mentioned earlier, and other major events can be found online.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lvl1pPr>
              <a:spcBef>
                <a:spcPts val="0"/>
              </a:spcBef>
            </a:lvl1pPr>
          </a:lstStyle>
          <a:p>
            <a:pPr/>
            <a:r>
              <a:t>Beslan was mentioned earlier, and other major events can be found online.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lvl1pPr>
              <a:spcBef>
                <a:spcPts val="0"/>
              </a:spcBef>
            </a:lvl1pPr>
          </a:lstStyle>
          <a:p>
            <a:pPr/>
            <a:r>
              <a:t>Most HNT models follow this structure.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lvl1pPr>
              <a:spcBef>
                <a:spcPts val="0"/>
              </a:spcBef>
            </a:lvl1pPr>
          </a:lstStyle>
          <a:p>
            <a:pPr/>
            <a:r>
              <a:t>The preferred chronological priorities of the event if possible…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lvl1pPr>
              <a:spcBef>
                <a:spcPts val="0"/>
              </a:spcBef>
            </a:lvl1pPr>
          </a:lstStyle>
          <a:p>
            <a:pPr/>
            <a:r>
              <a:t>SRO has many valuable assets at their disposal during a crisis. Make sure you know how to log into your school records remotely (over the internet), have phone numbers in your cell phone contacts, have dispatch log into camera system, etc.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p>
            <a:pPr/>
            <a:r>
              <a:t>Philosophy of Crisis Negotiation</a:t>
            </a:r>
          </a:p>
          <a:p>
            <a:pPr/>
            <a:r>
              <a:t>16 Min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a:p>
        </p:txBody>
      </p:sp>
      <p:sp>
        <p:nvSpPr>
          <p:cNvPr id="236" name="Shape 236"/>
          <p:cNvSpPr/>
          <p:nvPr>
            <p:ph type="body" sz="quarter" idx="1"/>
          </p:nvPr>
        </p:nvSpPr>
        <p:spPr>
          <a:prstGeom prst="rect">
            <a:avLst/>
          </a:prstGeom>
        </p:spPr>
        <p:txBody>
          <a:bodyPr/>
          <a:lstStyle/>
          <a:p>
            <a:pPr/>
            <a:r>
              <a:t>Communication Suggestions</a:t>
            </a:r>
          </a:p>
          <a:p>
            <a:pPr/>
            <a:r>
              <a:t>28 Min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r>
              <a:t>Communication Suggestions</a:t>
            </a:r>
          </a:p>
          <a:p>
            <a:pPr/>
            <a:r>
              <a:t>29 Min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spcBef>
                <a:spcPts val="0"/>
              </a:spcBef>
            </a:pPr>
            <a:r>
              <a:t>the word "no" can be a trigger word to some.  But it is not off limits, especially if put into a question like "do you want me to kill these people?“</a:t>
            </a:r>
          </a:p>
          <a:p>
            <a:pPr>
              <a:spcBef>
                <a:spcPts val="0"/>
              </a:spcBef>
            </a:pPr>
          </a:p>
          <a:p>
            <a:pPr>
              <a:spcBef>
                <a:spcPts val="0"/>
              </a:spcBef>
            </a:pPr>
            <a:r>
              <a:t>Be yourself.</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r>
              <a:t>Negotiation Strategy &amp; Tactics</a:t>
            </a:r>
          </a:p>
          <a:p>
            <a:pPr/>
            <a:r>
              <a:t>35 Min</a:t>
            </a:r>
          </a:p>
          <a:p>
            <a:pPr/>
          </a:p>
          <a:p>
            <a:pPr/>
            <a:r>
              <a:t>Whisper during a verbal argument and see if it lowers the other’s voice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Shape 100"/>
          <p:cNvSpPr/>
          <p:nvPr>
            <p:ph type="sldImg"/>
          </p:nvPr>
        </p:nvSpPr>
        <p:spPr>
          <a:prstGeom prst="rect">
            <a:avLst/>
          </a:prstGeom>
        </p:spPr>
        <p:txBody>
          <a:bodyPr/>
          <a:lstStyle/>
          <a:p>
            <a:pPr/>
          </a:p>
        </p:txBody>
      </p:sp>
      <p:sp>
        <p:nvSpPr>
          <p:cNvPr id="101" name="Shape 101"/>
          <p:cNvSpPr/>
          <p:nvPr>
            <p:ph type="body" sz="quarter" idx="1"/>
          </p:nvPr>
        </p:nvSpPr>
        <p:spPr>
          <a:prstGeom prst="rect">
            <a:avLst/>
          </a:prstGeom>
        </p:spPr>
        <p:txBody>
          <a:bodyPr/>
          <a:lstStyle>
            <a:lvl1pPr>
              <a:spcBef>
                <a:spcPts val="0"/>
              </a:spcBef>
            </a:lvl1pPr>
          </a:lstStyle>
          <a:p>
            <a:pPr/>
            <a:r>
              <a:t>Review department policy to see what it says about HNT/CIT response. Active shooter is a live event where bullets are still flying and people are under attack. Hostage/Barricade has the potential for becoming an active shooter situation but we have time on our side to slow down the process. If it turns into an active shooter then SWAT or Police action becomes necessary.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a:p>
        </p:txBody>
      </p:sp>
      <p:sp>
        <p:nvSpPr>
          <p:cNvPr id="259" name="Shape 259"/>
          <p:cNvSpPr/>
          <p:nvPr>
            <p:ph type="body" sz="quarter" idx="1"/>
          </p:nvPr>
        </p:nvSpPr>
        <p:spPr>
          <a:prstGeom prst="rect">
            <a:avLst/>
          </a:prstGeom>
        </p:spPr>
        <p:txBody>
          <a:bodyPr/>
          <a:lstStyle/>
          <a:p>
            <a:pPr/>
            <a:r>
              <a:t>Negotiation Strategy &amp; Tactics</a:t>
            </a:r>
          </a:p>
          <a:p>
            <a:pPr/>
            <a:r>
              <a:t>35 Min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Shape 263"/>
          <p:cNvSpPr/>
          <p:nvPr>
            <p:ph type="sldImg"/>
          </p:nvPr>
        </p:nvSpPr>
        <p:spPr>
          <a:prstGeom prst="rect">
            <a:avLst/>
          </a:prstGeom>
        </p:spPr>
        <p:txBody>
          <a:bodyPr/>
          <a:lstStyle/>
          <a:p>
            <a:pPr/>
          </a:p>
        </p:txBody>
      </p:sp>
      <p:sp>
        <p:nvSpPr>
          <p:cNvPr id="264" name="Shape 264"/>
          <p:cNvSpPr/>
          <p:nvPr>
            <p:ph type="body" sz="quarter" idx="1"/>
          </p:nvPr>
        </p:nvSpPr>
        <p:spPr>
          <a:prstGeom prst="rect">
            <a:avLst/>
          </a:prstGeom>
        </p:spPr>
        <p:txBody>
          <a:bodyPr/>
          <a:lstStyle/>
          <a:p>
            <a:pPr/>
            <a:r>
              <a:t>Negotiation Strategy &amp; Tactics</a:t>
            </a:r>
          </a:p>
          <a:p>
            <a:pPr/>
            <a:r>
              <a:t>37 Min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p>
            <a:pPr/>
            <a:r>
              <a:t>12 Min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hape 279"/>
          <p:cNvSpPr/>
          <p:nvPr>
            <p:ph type="sldImg"/>
          </p:nvPr>
        </p:nvSpPr>
        <p:spPr>
          <a:prstGeom prst="rect">
            <a:avLst/>
          </a:prstGeom>
        </p:spPr>
        <p:txBody>
          <a:bodyPr/>
          <a:lstStyle/>
          <a:p>
            <a:pPr/>
          </a:p>
        </p:txBody>
      </p:sp>
      <p:sp>
        <p:nvSpPr>
          <p:cNvPr id="280" name="Shape 280"/>
          <p:cNvSpPr/>
          <p:nvPr>
            <p:ph type="body" sz="quarter" idx="1"/>
          </p:nvPr>
        </p:nvSpPr>
        <p:spPr>
          <a:prstGeom prst="rect">
            <a:avLst/>
          </a:prstGeom>
        </p:spPr>
        <p:txBody>
          <a:bodyPr/>
          <a:lstStyle/>
          <a:p>
            <a:pPr/>
            <a:r>
              <a:t>JV De-Escalation from http://de-escalate.org/</a:t>
            </a:r>
          </a:p>
          <a:p>
            <a:pPr/>
            <a:r>
              <a:t>41 Min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Shape 285"/>
          <p:cNvSpPr/>
          <p:nvPr>
            <p:ph type="sldImg"/>
          </p:nvPr>
        </p:nvSpPr>
        <p:spPr>
          <a:prstGeom prst="rect">
            <a:avLst/>
          </a:prstGeom>
        </p:spPr>
        <p:txBody>
          <a:bodyPr/>
          <a:lstStyle/>
          <a:p>
            <a:pPr/>
          </a:p>
        </p:txBody>
      </p:sp>
      <p:sp>
        <p:nvSpPr>
          <p:cNvPr id="286" name="Shape 286"/>
          <p:cNvSpPr/>
          <p:nvPr>
            <p:ph type="body" sz="quarter" idx="1"/>
          </p:nvPr>
        </p:nvSpPr>
        <p:spPr>
          <a:prstGeom prst="rect">
            <a:avLst/>
          </a:prstGeom>
        </p:spPr>
        <p:txBody>
          <a:bodyPr/>
          <a:lstStyle/>
          <a:p>
            <a:pPr/>
            <a:r>
              <a:t>JV De-Escalation from http://de-escalate.org/</a:t>
            </a:r>
          </a:p>
          <a:p>
            <a:pPr/>
            <a:r>
              <a:t>44 Min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Shape 294"/>
          <p:cNvSpPr/>
          <p:nvPr>
            <p:ph type="sldImg"/>
          </p:nvPr>
        </p:nvSpPr>
        <p:spPr>
          <a:prstGeom prst="rect">
            <a:avLst/>
          </a:prstGeom>
        </p:spPr>
        <p:txBody>
          <a:bodyPr/>
          <a:lstStyle/>
          <a:p>
            <a:pPr/>
          </a:p>
        </p:txBody>
      </p:sp>
      <p:sp>
        <p:nvSpPr>
          <p:cNvPr id="295" name="Shape 295"/>
          <p:cNvSpPr/>
          <p:nvPr>
            <p:ph type="body" sz="quarter" idx="1"/>
          </p:nvPr>
        </p:nvSpPr>
        <p:spPr>
          <a:prstGeom prst="rect">
            <a:avLst/>
          </a:prstGeom>
        </p:spPr>
        <p:txBody>
          <a:bodyPr/>
          <a:lstStyle>
            <a:lvl1pPr>
              <a:spcBef>
                <a:spcPts val="0"/>
              </a:spcBef>
            </a:lvl1pPr>
          </a:lstStyle>
          <a:p>
            <a:pPr/>
            <a:r>
              <a:t>Want them to know how difficult it is to negotiate a point that you personally don't agree with like religion.  Or even more difficult, negotiate a point that makes no sense because the suspect took drugs/alcohol or they didn't take prescribed pills and now they want to argue why chickens are actually amphibians and not reptiles because McDonalds is closed.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Shape 361"/>
          <p:cNvSpPr/>
          <p:nvPr>
            <p:ph type="sldImg"/>
          </p:nvPr>
        </p:nvSpPr>
        <p:spPr>
          <a:prstGeom prst="rect">
            <a:avLst/>
          </a:prstGeom>
        </p:spPr>
        <p:txBody>
          <a:bodyPr/>
          <a:lstStyle/>
          <a:p>
            <a:pPr/>
          </a:p>
        </p:txBody>
      </p:sp>
      <p:sp>
        <p:nvSpPr>
          <p:cNvPr id="362" name="Shape 362"/>
          <p:cNvSpPr/>
          <p:nvPr>
            <p:ph type="body" sz="quarter" idx="1"/>
          </p:nvPr>
        </p:nvSpPr>
        <p:spPr>
          <a:prstGeom prst="rect">
            <a:avLst/>
          </a:prstGeom>
        </p:spPr>
        <p:txBody>
          <a:bodyPr/>
          <a:lstStyle>
            <a:lvl1pPr>
              <a:spcBef>
                <a:spcPts val="0"/>
              </a:spcBef>
            </a:lvl1pPr>
          </a:lstStyle>
          <a:p>
            <a:pPr/>
            <a:r>
              <a:t>The most dangerous times for crisis are the first 45 minutes and the surrender/completion. If we can stall for time, we can allow SWAT to deploy, emotions to come down, humanization of the hostages, etc…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Shape 370"/>
          <p:cNvSpPr/>
          <p:nvPr>
            <p:ph type="sldImg"/>
          </p:nvPr>
        </p:nvSpPr>
        <p:spPr>
          <a:prstGeom prst="rect">
            <a:avLst/>
          </a:prstGeom>
        </p:spPr>
        <p:txBody>
          <a:bodyPr/>
          <a:lstStyle/>
          <a:p>
            <a:pPr/>
          </a:p>
        </p:txBody>
      </p:sp>
      <p:sp>
        <p:nvSpPr>
          <p:cNvPr id="371" name="Shape 371"/>
          <p:cNvSpPr/>
          <p:nvPr>
            <p:ph type="body" sz="quarter" idx="1"/>
          </p:nvPr>
        </p:nvSpPr>
        <p:spPr>
          <a:prstGeom prst="rect">
            <a:avLst/>
          </a:prstGeom>
        </p:spPr>
        <p:txBody>
          <a:bodyPr/>
          <a:lstStyle>
            <a:lvl1pPr>
              <a:spcBef>
                <a:spcPts val="0"/>
              </a:spcBef>
            </a:lvl1pPr>
          </a:lstStyle>
          <a:p>
            <a:pPr/>
            <a:r>
              <a:t>Do not leave the scene. SRO’s as first responders can assist even after the transition.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Shape 379"/>
          <p:cNvSpPr/>
          <p:nvPr>
            <p:ph type="sldImg"/>
          </p:nvPr>
        </p:nvSpPr>
        <p:spPr>
          <a:prstGeom prst="rect">
            <a:avLst/>
          </a:prstGeom>
        </p:spPr>
        <p:txBody>
          <a:bodyPr/>
          <a:lstStyle/>
          <a:p>
            <a:pPr/>
          </a:p>
        </p:txBody>
      </p:sp>
      <p:sp>
        <p:nvSpPr>
          <p:cNvPr id="380" name="Shape 380"/>
          <p:cNvSpPr/>
          <p:nvPr>
            <p:ph type="body" sz="quarter" idx="1"/>
          </p:nvPr>
        </p:nvSpPr>
        <p:spPr>
          <a:prstGeom prst="rect">
            <a:avLst/>
          </a:prstGeom>
        </p:spPr>
        <p:txBody>
          <a:bodyPr/>
          <a:lstStyle>
            <a:lvl1pPr>
              <a:spcBef>
                <a:spcPts val="0"/>
              </a:spcBef>
            </a:lvl1pPr>
          </a:lstStyle>
          <a:p>
            <a:pPr/>
            <a:r>
              <a:t>If somehow you or others are taken hostage, the following tips may be necessary….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lvl1pPr marL="232943" indent="-232943">
              <a:spcBef>
                <a:spcPts val="0"/>
              </a:spcBef>
            </a:lvl1pPr>
          </a:lstStyle>
          <a:p>
            <a:pPr/>
            <a:r>
              <a:t>Three main goals for today’s conversation.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a:p>
        </p:txBody>
      </p:sp>
      <p:sp>
        <p:nvSpPr>
          <p:cNvPr id="134" name="Shape 134"/>
          <p:cNvSpPr/>
          <p:nvPr>
            <p:ph type="body" sz="quarter" idx="1"/>
          </p:nvPr>
        </p:nvSpPr>
        <p:spPr>
          <a:prstGeom prst="rect">
            <a:avLst/>
          </a:prstGeom>
        </p:spPr>
        <p:txBody>
          <a:bodyPr/>
          <a:lstStyle>
            <a:lvl1pPr>
              <a:spcBef>
                <a:spcPts val="0"/>
              </a:spcBef>
            </a:lvl1pPr>
          </a:lstStyle>
          <a:p>
            <a:pPr/>
            <a:r>
              <a:t>SRO being involved in a HNT event scenario. Ontario is located halfway between Cleveland and Columbus Ohio. Population of about 6,000 residents. Located beside Mansfield which has about 50,000 residents.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a:p>
        </p:txBody>
      </p:sp>
      <p:sp>
        <p:nvSpPr>
          <p:cNvPr id="139" name="Shape 139"/>
          <p:cNvSpPr/>
          <p:nvPr>
            <p:ph type="body" sz="quarter" idx="1"/>
          </p:nvPr>
        </p:nvSpPr>
        <p:spPr>
          <a:prstGeom prst="rect">
            <a:avLst/>
          </a:prstGeom>
        </p:spPr>
        <p:txBody>
          <a:bodyPr/>
          <a:lstStyle>
            <a:lvl1pPr>
              <a:spcBef>
                <a:spcPts val="0"/>
              </a:spcBef>
            </a:lvl1pPr>
          </a:lstStyle>
          <a:p>
            <a:pPr/>
            <a:r>
              <a:t>Landings Court is a subdivision with several duplexes. Located on a busy intersection with only one entrance/exit (circled in blue). The probation violator was last seen in the duplex circled in red. He had a warrant for aggravated arson, attempted aggravated murder and attempted murder from an event that occurred in Mansfield earlier in the day.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lvl1pPr>
              <a:spcBef>
                <a:spcPts val="0"/>
              </a:spcBef>
            </a:lvl1pPr>
          </a:lstStyle>
          <a:p>
            <a:pPr/>
            <a:r>
              <a:t>SWAT setup on the only road into the complex. Neighbors began pouring out and watching the activity.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lvl1pPr>
              <a:spcBef>
                <a:spcPts val="0"/>
              </a:spcBef>
            </a:lvl1pPr>
          </a:lstStyle>
          <a:p>
            <a:pPr/>
            <a:r>
              <a:t>I was notified by HNT to help assist in getting the children off of the bus and to their homes within the complex. HNT wanted a friendly, known face to reassure the children that everything was ok during the event. The buses were told to drop off at the entrance (circled in blue).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lvl1pPr>
              <a:spcBef>
                <a:spcPts val="0"/>
              </a:spcBef>
            </a:lvl1pPr>
          </a:lstStyle>
          <a:p>
            <a:pPr/>
            <a:r>
              <a:t>A total of three buses had dropped off students over one hour.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lvl1pPr>
              <a:spcBef>
                <a:spcPts val="0"/>
              </a:spcBef>
            </a:lvl1pPr>
          </a:lstStyle>
          <a:p>
            <a:pPr/>
            <a:r>
              <a:t>Beslan was mentioned earlier, and other major events can be found online.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pic>
        <p:nvPicPr>
          <p:cNvPr id="12" name="Picture 5" descr="Picture 5"/>
          <p:cNvPicPr>
            <a:picLocks noChangeAspect="1"/>
          </p:cNvPicPr>
          <p:nvPr/>
        </p:nvPicPr>
        <p:blipFill>
          <a:blip r:embed="rId2">
            <a:extLst/>
          </a:blip>
          <a:stretch>
            <a:fillRect/>
          </a:stretch>
        </p:blipFill>
        <p:spPr>
          <a:xfrm>
            <a:off x="42862" y="0"/>
            <a:ext cx="9101138" cy="6880225"/>
          </a:xfrm>
          <a:prstGeom prst="rect">
            <a:avLst/>
          </a:prstGeom>
          <a:ln w="12700">
            <a:miter lim="400000"/>
          </a:ln>
        </p:spPr>
      </p:pic>
      <p:pic>
        <p:nvPicPr>
          <p:cNvPr id="13" name="Picture 6" descr="Picture 6"/>
          <p:cNvPicPr>
            <a:picLocks noChangeAspect="1"/>
          </p:cNvPicPr>
          <p:nvPr/>
        </p:nvPicPr>
        <p:blipFill>
          <a:blip r:embed="rId3">
            <a:extLst/>
          </a:blip>
          <a:stretch>
            <a:fillRect/>
          </a:stretch>
        </p:blipFill>
        <p:spPr>
          <a:xfrm>
            <a:off x="0" y="1587"/>
            <a:ext cx="3721100" cy="6858001"/>
          </a:xfrm>
          <a:prstGeom prst="rect">
            <a:avLst/>
          </a:prstGeom>
          <a:ln w="12700">
            <a:miter lim="400000"/>
          </a:ln>
        </p:spPr>
      </p:pic>
      <p:sp>
        <p:nvSpPr>
          <p:cNvPr id="14" name="Title Text"/>
          <p:cNvSpPr txBox="1"/>
          <p:nvPr>
            <p:ph type="title"/>
          </p:nvPr>
        </p:nvSpPr>
        <p:spPr>
          <a:xfrm>
            <a:off x="2590800" y="2286000"/>
            <a:ext cx="6180224" cy="1470025"/>
          </a:xfrm>
          <a:prstGeom prst="rect">
            <a:avLst/>
          </a:prstGeom>
        </p:spPr>
        <p:txBody>
          <a:bodyPr anchor="t"/>
          <a:lstStyle>
            <a:lvl1pPr algn="r">
              <a:defRPr cap="small"/>
            </a:lvl1pPr>
          </a:lstStyle>
          <a:p>
            <a:pPr/>
            <a:r>
              <a:t>Title Text</a:t>
            </a:r>
          </a:p>
        </p:txBody>
      </p:sp>
      <p:sp>
        <p:nvSpPr>
          <p:cNvPr id="15" name="Body Level One…"/>
          <p:cNvSpPr txBox="1"/>
          <p:nvPr>
            <p:ph type="body" sz="quarter" idx="1"/>
          </p:nvPr>
        </p:nvSpPr>
        <p:spPr>
          <a:xfrm>
            <a:off x="3962400" y="4038600"/>
            <a:ext cx="4772529" cy="990600"/>
          </a:xfrm>
          <a:prstGeom prst="rect">
            <a:avLst/>
          </a:prstGeom>
        </p:spPr>
        <p:txBody>
          <a:bodyPr>
            <a:normAutofit fontScale="100000" lnSpcReduction="0"/>
          </a:bodyPr>
          <a:lstStyle>
            <a:lvl1pPr marL="0" indent="0" algn="r">
              <a:spcBef>
                <a:spcPts val="400"/>
              </a:spcBef>
              <a:buSzTx/>
              <a:buFontTx/>
              <a:buNone/>
              <a:defRPr b="0" sz="2000">
                <a:latin typeface="Georgia"/>
                <a:ea typeface="Georgia"/>
                <a:cs typeface="Georgia"/>
                <a:sym typeface="Georgia"/>
              </a:defRPr>
            </a:lvl1pPr>
            <a:lvl2pPr marL="0" indent="457200" algn="r">
              <a:spcBef>
                <a:spcPts val="400"/>
              </a:spcBef>
              <a:buSzTx/>
              <a:buFontTx/>
              <a:buNone/>
              <a:defRPr b="0" sz="2000">
                <a:latin typeface="Georgia"/>
                <a:ea typeface="Georgia"/>
                <a:cs typeface="Georgia"/>
                <a:sym typeface="Georgia"/>
              </a:defRPr>
            </a:lvl2pPr>
            <a:lvl3pPr marL="0" indent="914400" algn="r">
              <a:spcBef>
                <a:spcPts val="400"/>
              </a:spcBef>
              <a:buSzTx/>
              <a:buFontTx/>
              <a:buNone/>
              <a:defRPr b="0" sz="2000">
                <a:latin typeface="Georgia"/>
                <a:ea typeface="Georgia"/>
                <a:cs typeface="Georgia"/>
                <a:sym typeface="Georgia"/>
              </a:defRPr>
            </a:lvl3pPr>
            <a:lvl4pPr marL="0" indent="1371600" algn="r">
              <a:spcBef>
                <a:spcPts val="400"/>
              </a:spcBef>
              <a:buSzTx/>
              <a:buFontTx/>
              <a:buNone/>
              <a:defRPr b="0" sz="2000">
                <a:latin typeface="Georgia"/>
                <a:ea typeface="Georgia"/>
                <a:cs typeface="Georgia"/>
                <a:sym typeface="Georgia"/>
              </a:defRPr>
            </a:lvl4pPr>
            <a:lvl5pPr marL="0" indent="1828800" algn="r">
              <a:spcBef>
                <a:spcPts val="400"/>
              </a:spcBef>
              <a:buSzTx/>
              <a:buFontTx/>
              <a:buNone/>
              <a:defRPr b="0" sz="2000">
                <a:latin typeface="Georgia"/>
                <a:ea typeface="Georgia"/>
                <a:cs typeface="Georgia"/>
                <a:sym typeface="Georgia"/>
              </a:defRPr>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4419600" y="6172200"/>
            <a:ext cx="2133600" cy="368301"/>
          </a:xfrm>
          <a:prstGeom prst="rect">
            <a:avLst/>
          </a:prstGeom>
        </p:spPr>
        <p:txBody>
          <a:bodyPr anchor="ctr"/>
          <a:lstStyle>
            <a:lvl1pPr algn="r">
              <a:defRPr sz="12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23" name="Picture 6" descr="Picture 6"/>
          <p:cNvPicPr>
            <a:picLocks noChangeAspect="1"/>
          </p:cNvPicPr>
          <p:nvPr/>
        </p:nvPicPr>
        <p:blipFill>
          <a:blip r:embed="rId2">
            <a:extLst/>
          </a:blip>
          <a:stretch>
            <a:fillRect/>
          </a:stretch>
        </p:blipFill>
        <p:spPr>
          <a:xfrm>
            <a:off x="42862" y="0"/>
            <a:ext cx="9101138" cy="6880225"/>
          </a:xfrm>
          <a:prstGeom prst="rect">
            <a:avLst/>
          </a:prstGeom>
          <a:ln w="12700">
            <a:miter lim="400000"/>
          </a:ln>
        </p:spPr>
      </p:pic>
      <p:pic>
        <p:nvPicPr>
          <p:cNvPr id="24" name="Picture 7" descr="Picture 7"/>
          <p:cNvPicPr>
            <a:picLocks noChangeAspect="1"/>
          </p:cNvPicPr>
          <p:nvPr/>
        </p:nvPicPr>
        <p:blipFill>
          <a:blip r:embed="rId3">
            <a:extLst/>
          </a:blip>
          <a:stretch>
            <a:fillRect/>
          </a:stretch>
        </p:blipFill>
        <p:spPr>
          <a:xfrm>
            <a:off x="-15875" y="0"/>
            <a:ext cx="9172575" cy="2819400"/>
          </a:xfrm>
          <a:prstGeom prst="rect">
            <a:avLst/>
          </a:prstGeom>
          <a:ln w="12700">
            <a:miter lim="400000"/>
          </a:ln>
        </p:spPr>
      </p:pic>
      <p:sp>
        <p:nvSpPr>
          <p:cNvPr id="25" name="Title Text"/>
          <p:cNvSpPr txBox="1"/>
          <p:nvPr>
            <p:ph type="title"/>
          </p:nvPr>
        </p:nvSpPr>
        <p:spPr>
          <a:xfrm>
            <a:off x="4572000" y="3048000"/>
            <a:ext cx="4343400" cy="1362075"/>
          </a:xfrm>
          <a:prstGeom prst="rect">
            <a:avLst/>
          </a:prstGeom>
        </p:spPr>
        <p:txBody>
          <a:bodyPr anchor="b"/>
          <a:lstStyle>
            <a:lvl1pPr>
              <a:defRPr cap="small" sz="4000">
                <a:solidFill>
                  <a:srgbClr val="003300"/>
                </a:solidFill>
              </a:defRPr>
            </a:lvl1pPr>
          </a:lstStyle>
          <a:p>
            <a:pPr/>
            <a:r>
              <a:t>Title Text</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3" name="Title Text"/>
          <p:cNvSpPr txBox="1"/>
          <p:nvPr>
            <p:ph type="title"/>
          </p:nvPr>
        </p:nvSpPr>
        <p:spPr>
          <a:prstGeom prst="rect">
            <a:avLst/>
          </a:prstGeom>
        </p:spPr>
        <p:txBody>
          <a:bodyPr/>
          <a:lstStyle/>
          <a:p>
            <a:pPr/>
            <a:r>
              <a:t>Title Text</a:t>
            </a:r>
          </a:p>
        </p:txBody>
      </p:sp>
      <p:sp>
        <p:nvSpPr>
          <p:cNvPr id="34" name="Body Level One…"/>
          <p:cNvSpPr txBox="1"/>
          <p:nvPr>
            <p:ph type="body" sz="half" idx="1"/>
          </p:nvPr>
        </p:nvSpPr>
        <p:spPr>
          <a:xfrm>
            <a:off x="685800" y="1600200"/>
            <a:ext cx="4038600" cy="452596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42" name="Title Text"/>
          <p:cNvSpPr txBox="1"/>
          <p:nvPr>
            <p:ph type="title"/>
          </p:nvPr>
        </p:nvSpPr>
        <p:spPr>
          <a:xfrm>
            <a:off x="685800" y="273050"/>
            <a:ext cx="3008314" cy="1162050"/>
          </a:xfrm>
          <a:prstGeom prst="rect">
            <a:avLst/>
          </a:prstGeom>
        </p:spPr>
        <p:txBody>
          <a:bodyPr anchor="b"/>
          <a:lstStyle>
            <a:lvl1pPr>
              <a:defRPr sz="2000"/>
            </a:lvl1pPr>
          </a:lstStyle>
          <a:p>
            <a:pPr/>
            <a:r>
              <a:t>Title Text</a:t>
            </a:r>
          </a:p>
        </p:txBody>
      </p:sp>
      <p:sp>
        <p:nvSpPr>
          <p:cNvPr id="43" name="Body Level One…"/>
          <p:cNvSpPr txBox="1"/>
          <p:nvPr>
            <p:ph type="body" idx="1"/>
          </p:nvPr>
        </p:nvSpPr>
        <p:spPr>
          <a:xfrm>
            <a:off x="3803650" y="273050"/>
            <a:ext cx="5111750" cy="5853113"/>
          </a:xfrm>
          <a:prstGeom prst="rect">
            <a:avLst/>
          </a:prstGeom>
        </p:spPr>
        <p:txBody>
          <a:bodyPr>
            <a:normAutofit fontScale="100000" lnSpcReduction="0"/>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44" name="Text Placeholder 3"/>
          <p:cNvSpPr/>
          <p:nvPr>
            <p:ph type="body" sz="half" idx="21"/>
          </p:nvPr>
        </p:nvSpPr>
        <p:spPr>
          <a:xfrm>
            <a:off x="685799" y="1435100"/>
            <a:ext cx="3008315" cy="4691063"/>
          </a:xfrm>
          <a:prstGeom prst="rect">
            <a:avLst/>
          </a:prstGeom>
        </p:spPr>
        <p:txBody>
          <a:bodyPr>
            <a:normAutofit fontScale="100000" lnSpcReduction="0"/>
          </a:bodyPr>
          <a:lstStyle/>
          <a:p>
            <a:pPr marL="0" indent="0">
              <a:spcBef>
                <a:spcPts val="300"/>
              </a:spcBef>
              <a:buSzTx/>
              <a:buFontTx/>
              <a:buNone/>
              <a:defRPr sz="1400"/>
            </a:pP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2" name="Title Text"/>
          <p:cNvSpPr txBox="1"/>
          <p:nvPr>
            <p:ph type="title"/>
          </p:nvPr>
        </p:nvSpPr>
        <p:spPr>
          <a:prstGeom prst="rect">
            <a:avLst/>
          </a:prstGeom>
        </p:spPr>
        <p:txBody>
          <a:body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Text, and Content">
    <p:spTree>
      <p:nvGrpSpPr>
        <p:cNvPr id="1" name=""/>
        <p:cNvGrpSpPr/>
        <p:nvPr/>
      </p:nvGrpSpPr>
      <p:grpSpPr>
        <a:xfrm>
          <a:off x="0" y="0"/>
          <a:ext cx="0" cy="0"/>
          <a:chOff x="0" y="0"/>
          <a:chExt cx="0" cy="0"/>
        </a:xfrm>
      </p:grpSpPr>
      <p:sp>
        <p:nvSpPr>
          <p:cNvPr id="67" name="Title Text"/>
          <p:cNvSpPr txBox="1"/>
          <p:nvPr>
            <p:ph type="title"/>
          </p:nvPr>
        </p:nvSpPr>
        <p:spPr>
          <a:xfrm>
            <a:off x="609600" y="274638"/>
            <a:ext cx="8077200" cy="1143001"/>
          </a:xfrm>
          <a:prstGeom prst="rect">
            <a:avLst/>
          </a:prstGeom>
        </p:spPr>
        <p:txBody>
          <a:bodyPr/>
          <a:lstStyle/>
          <a:p>
            <a:pPr/>
            <a:r>
              <a:t>Title Text</a:t>
            </a:r>
          </a:p>
        </p:txBody>
      </p:sp>
      <p:sp>
        <p:nvSpPr>
          <p:cNvPr id="68" name="Body Level One…"/>
          <p:cNvSpPr txBox="1"/>
          <p:nvPr>
            <p:ph type="body" idx="1"/>
          </p:nvPr>
        </p:nvSpPr>
        <p:spPr>
          <a:xfrm>
            <a:off x="609600" y="1600200"/>
            <a:ext cx="8077200" cy="4525963"/>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xfrm>
            <a:off x="4419600" y="6172200"/>
            <a:ext cx="2133600" cy="368301"/>
          </a:xfrm>
          <a:prstGeom prst="rect">
            <a:avLst/>
          </a:prstGeom>
        </p:spPr>
        <p:txBody>
          <a:bodyPr anchor="ctr"/>
          <a:lstStyle>
            <a:lvl1pPr algn="r">
              <a:defRPr sz="12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76" name="Title Text"/>
          <p:cNvSpPr txBox="1"/>
          <p:nvPr>
            <p:ph type="title"/>
          </p:nvPr>
        </p:nvSpPr>
        <p:spPr>
          <a:prstGeom prst="rect">
            <a:avLst/>
          </a:prstGeom>
        </p:spPr>
        <p:txBody>
          <a:bodyPr/>
          <a:lstStyle/>
          <a:p>
            <a:pPr/>
            <a:r>
              <a:t>Title Text</a:t>
            </a:r>
          </a:p>
        </p:txBody>
      </p:sp>
      <p:sp>
        <p:nvSpPr>
          <p:cNvPr id="77" name="Body Level One…"/>
          <p:cNvSpPr txBox="1"/>
          <p:nvPr>
            <p:ph type="body" idx="1"/>
          </p:nvPr>
        </p:nvSpPr>
        <p:spPr>
          <a:xfrm>
            <a:off x="762000" y="1600200"/>
            <a:ext cx="8077200" cy="5076825"/>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8" name="Slide Number"/>
          <p:cNvSpPr txBox="1"/>
          <p:nvPr>
            <p:ph type="sldNum" sz="quarter" idx="2"/>
          </p:nvPr>
        </p:nvSpPr>
        <p:spPr>
          <a:xfrm>
            <a:off x="7042150" y="6243637"/>
            <a:ext cx="335866" cy="33308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2">
            <a:extLst/>
          </a:blip>
          <a:stretch>
            <a:fillRect/>
          </a:stretch>
        </p:blipFill>
        <p:spPr>
          <a:xfrm>
            <a:off x="-152400" y="-109538"/>
            <a:ext cx="819150" cy="7083426"/>
          </a:xfrm>
          <a:prstGeom prst="rect">
            <a:avLst/>
          </a:prstGeom>
          <a:ln w="12700">
            <a:miter lim="400000"/>
          </a:ln>
        </p:spPr>
      </p:pic>
      <p:sp>
        <p:nvSpPr>
          <p:cNvPr id="3" name="Title Text"/>
          <p:cNvSpPr txBox="1"/>
          <p:nvPr>
            <p:ph type="title"/>
          </p:nvPr>
        </p:nvSpPr>
        <p:spPr>
          <a:xfrm>
            <a:off x="762000" y="274638"/>
            <a:ext cx="80772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705600" y="6356350"/>
            <a:ext cx="335866" cy="333088"/>
          </a:xfrm>
          <a:prstGeom prst="rect">
            <a:avLst/>
          </a:prstGeom>
          <a:ln w="12700">
            <a:miter lim="400000"/>
          </a:ln>
        </p:spPr>
        <p:txBody>
          <a:bodyPr wrap="none" lIns="45719" rIns="45719">
            <a:spAutoFit/>
          </a:body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mpact"/>
          <a:ea typeface="Impact"/>
          <a:cs typeface="Impact"/>
          <a:sym typeface="Impact"/>
        </a:defRPr>
      </a:lvl1pPr>
      <a:lvl2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mpact"/>
          <a:ea typeface="Impact"/>
          <a:cs typeface="Impact"/>
          <a:sym typeface="Impact"/>
        </a:defRPr>
      </a:lvl2pPr>
      <a:lvl3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mpact"/>
          <a:ea typeface="Impact"/>
          <a:cs typeface="Impact"/>
          <a:sym typeface="Impact"/>
        </a:defRPr>
      </a:lvl3pPr>
      <a:lvl4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mpact"/>
          <a:ea typeface="Impact"/>
          <a:cs typeface="Impact"/>
          <a:sym typeface="Impact"/>
        </a:defRPr>
      </a:lvl4pPr>
      <a:lvl5pPr marL="0" marR="0" indent="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mpact"/>
          <a:ea typeface="Impact"/>
          <a:cs typeface="Impact"/>
          <a:sym typeface="Impact"/>
        </a:defRPr>
      </a:lvl5pPr>
      <a:lvl6pPr marL="0" marR="0" indent="45720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mpact"/>
          <a:ea typeface="Impact"/>
          <a:cs typeface="Impact"/>
          <a:sym typeface="Impact"/>
        </a:defRPr>
      </a:lvl6pPr>
      <a:lvl7pPr marL="0" marR="0" indent="91440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mpact"/>
          <a:ea typeface="Impact"/>
          <a:cs typeface="Impact"/>
          <a:sym typeface="Impact"/>
        </a:defRPr>
      </a:lvl7pPr>
      <a:lvl8pPr marL="0" marR="0" indent="137160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mpact"/>
          <a:ea typeface="Impact"/>
          <a:cs typeface="Impact"/>
          <a:sym typeface="Impact"/>
        </a:defRPr>
      </a:lvl8pPr>
      <a:lvl9pPr marL="0" marR="0" indent="1828800" algn="l"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Impact"/>
          <a:ea typeface="Impact"/>
          <a:cs typeface="Impact"/>
          <a:sym typeface="Impact"/>
        </a:defRPr>
      </a:lvl9pPr>
    </p:titleStyle>
    <p:bodyStyle>
      <a:lvl1pPr marL="342900" marR="0" indent="-342900" algn="l" defTabSz="914400" rtl="0" latinLnBrk="0">
        <a:lnSpc>
          <a:spcPct val="100000"/>
        </a:lnSpc>
        <a:spcBef>
          <a:spcPts val="600"/>
        </a:spcBef>
        <a:spcAft>
          <a:spcPts val="0"/>
        </a:spcAft>
        <a:buClrTx/>
        <a:buSzPct val="100000"/>
        <a:buFont typeface="Arial"/>
        <a:buChar char="•"/>
        <a:tabLst/>
        <a:defRPr b="1" baseline="0" cap="none" i="0" spc="0" strike="noStrike" sz="2800" u="none">
          <a:solidFill>
            <a:srgbClr val="000000"/>
          </a:solidFill>
          <a:uFillTx/>
          <a:latin typeface="+mn-lt"/>
          <a:ea typeface="+mn-ea"/>
          <a:cs typeface="+mn-cs"/>
          <a:sym typeface="Calibri"/>
        </a:defRPr>
      </a:lvl1pPr>
      <a:lvl2pPr marL="790575" marR="0" indent="-333375" algn="l" defTabSz="914400" rtl="0" latinLnBrk="0">
        <a:lnSpc>
          <a:spcPct val="100000"/>
        </a:lnSpc>
        <a:spcBef>
          <a:spcPts val="600"/>
        </a:spcBef>
        <a:spcAft>
          <a:spcPts val="0"/>
        </a:spcAft>
        <a:buClrTx/>
        <a:buSzPct val="100000"/>
        <a:buFont typeface="Arial"/>
        <a:buChar char="–"/>
        <a:tabLst/>
        <a:defRPr b="1"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100000"/>
        </a:lnSpc>
        <a:spcBef>
          <a:spcPts val="600"/>
        </a:spcBef>
        <a:spcAft>
          <a:spcPts val="0"/>
        </a:spcAft>
        <a:buClrTx/>
        <a:buSzPct val="100000"/>
        <a:buFont typeface="Arial"/>
        <a:buChar char="•"/>
        <a:tabLst/>
        <a:defRPr b="1"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100000"/>
        </a:lnSpc>
        <a:spcBef>
          <a:spcPts val="600"/>
        </a:spcBef>
        <a:spcAft>
          <a:spcPts val="0"/>
        </a:spcAft>
        <a:buClrTx/>
        <a:buSzPct val="100000"/>
        <a:buFont typeface="Arial"/>
        <a:buChar char="–"/>
        <a:tabLst/>
        <a:defRPr b="1"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100000"/>
        </a:lnSpc>
        <a:spcBef>
          <a:spcPts val="600"/>
        </a:spcBef>
        <a:spcAft>
          <a:spcPts val="0"/>
        </a:spcAft>
        <a:buClrTx/>
        <a:buSzPct val="100000"/>
        <a:buFont typeface="Arial"/>
        <a:buChar char="»"/>
        <a:tabLst/>
        <a:defRPr b="1" baseline="0" cap="none" i="0" spc="0" strike="noStrike" sz="2800" u="none">
          <a:solidFill>
            <a:srgbClr val="000000"/>
          </a:solidFill>
          <a:uFillTx/>
          <a:latin typeface="+mn-lt"/>
          <a:ea typeface="+mn-ea"/>
          <a:cs typeface="+mn-cs"/>
          <a:sym typeface="Calibri"/>
        </a:defRPr>
      </a:lvl5pPr>
      <a:lvl6pPr marL="2606039" marR="0" indent="-320039" algn="l" defTabSz="914400" rtl="0" latinLnBrk="0">
        <a:lnSpc>
          <a:spcPct val="100000"/>
        </a:lnSpc>
        <a:spcBef>
          <a:spcPts val="600"/>
        </a:spcBef>
        <a:spcAft>
          <a:spcPts val="0"/>
        </a:spcAft>
        <a:buClrTx/>
        <a:buSzPct val="100000"/>
        <a:buFont typeface="Arial"/>
        <a:buChar char="•"/>
        <a:tabLst/>
        <a:defRPr b="1" baseline="0" cap="none" i="0" spc="0" strike="noStrike" sz="2800" u="none">
          <a:solidFill>
            <a:srgbClr val="000000"/>
          </a:solidFill>
          <a:uFillTx/>
          <a:latin typeface="+mn-lt"/>
          <a:ea typeface="+mn-ea"/>
          <a:cs typeface="+mn-cs"/>
          <a:sym typeface="Calibri"/>
        </a:defRPr>
      </a:lvl6pPr>
      <a:lvl7pPr marL="3063239" marR="0" indent="-320039" algn="l" defTabSz="914400" rtl="0" latinLnBrk="0">
        <a:lnSpc>
          <a:spcPct val="100000"/>
        </a:lnSpc>
        <a:spcBef>
          <a:spcPts val="600"/>
        </a:spcBef>
        <a:spcAft>
          <a:spcPts val="0"/>
        </a:spcAft>
        <a:buClrTx/>
        <a:buSzPct val="100000"/>
        <a:buFont typeface="Arial"/>
        <a:buChar char="•"/>
        <a:tabLst/>
        <a:defRPr b="1" baseline="0" cap="none" i="0" spc="0" strike="noStrike" sz="2800" u="none">
          <a:solidFill>
            <a:srgbClr val="000000"/>
          </a:solidFill>
          <a:uFillTx/>
          <a:latin typeface="+mn-lt"/>
          <a:ea typeface="+mn-ea"/>
          <a:cs typeface="+mn-cs"/>
          <a:sym typeface="Calibri"/>
        </a:defRPr>
      </a:lvl7pPr>
      <a:lvl8pPr marL="3520440" marR="0" indent="-320040" algn="l" defTabSz="914400" rtl="0" latinLnBrk="0">
        <a:lnSpc>
          <a:spcPct val="100000"/>
        </a:lnSpc>
        <a:spcBef>
          <a:spcPts val="600"/>
        </a:spcBef>
        <a:spcAft>
          <a:spcPts val="0"/>
        </a:spcAft>
        <a:buClrTx/>
        <a:buSzPct val="100000"/>
        <a:buFont typeface="Arial"/>
        <a:buChar char="•"/>
        <a:tabLst/>
        <a:defRPr b="1" baseline="0" cap="none" i="0" spc="0" strike="noStrike" sz="2800" u="none">
          <a:solidFill>
            <a:srgbClr val="000000"/>
          </a:solidFill>
          <a:uFillTx/>
          <a:latin typeface="+mn-lt"/>
          <a:ea typeface="+mn-ea"/>
          <a:cs typeface="+mn-cs"/>
          <a:sym typeface="Calibri"/>
        </a:defRPr>
      </a:lvl8pPr>
      <a:lvl9pPr marL="3977640" marR="0" indent="-320040" algn="l" defTabSz="914400" rtl="0" latinLnBrk="0">
        <a:lnSpc>
          <a:spcPct val="100000"/>
        </a:lnSpc>
        <a:spcBef>
          <a:spcPts val="600"/>
        </a:spcBef>
        <a:spcAft>
          <a:spcPts val="0"/>
        </a:spcAft>
        <a:buClrTx/>
        <a:buSzPct val="100000"/>
        <a:buFont typeface="Arial"/>
        <a:buChar char="•"/>
        <a:tabLst/>
        <a:defRPr b="1" baseline="0" cap="none" i="0" spc="0" strike="noStrike" sz="2800" u="none">
          <a:solidFill>
            <a:srgbClr val="000000"/>
          </a:solidFill>
          <a:uFillTx/>
          <a:latin typeface="+mn-lt"/>
          <a:ea typeface="+mn-ea"/>
          <a:cs typeface="+mn-cs"/>
          <a:sym typeface="Calibri"/>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8.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d8Xb18sljTg" TargetMode="External"/><Relationship Id="rId3" Type="http://schemas.openxmlformats.org/officeDocument/2006/relationships/image" Target="../media/image7.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yt96focL_oc" TargetMode="External"/><Relationship Id="rId3" Type="http://schemas.openxmlformats.org/officeDocument/2006/relationships/image" Target="../media/image14.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a91T8MdXXMc" TargetMode="External"/><Relationship Id="rId3" Type="http://schemas.openxmlformats.org/officeDocument/2006/relationships/image" Target="../media/image1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9.jpeg"/></Relationships>

</file>

<file path=ppt/slides/_rels/slide6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7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8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8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8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8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Title 1"/>
          <p:cNvSpPr txBox="1"/>
          <p:nvPr>
            <p:ph type="ctrTitle"/>
          </p:nvPr>
        </p:nvSpPr>
        <p:spPr>
          <a:xfrm>
            <a:off x="2590799" y="1066800"/>
            <a:ext cx="6180140" cy="2689225"/>
          </a:xfrm>
          <a:prstGeom prst="rect">
            <a:avLst/>
          </a:prstGeom>
        </p:spPr>
        <p:txBody>
          <a:bodyPr/>
          <a:lstStyle/>
          <a:p>
            <a:pPr/>
            <a:r>
              <a:t>SRO role as first responder to a barricade, suicidal or hostage situation</a:t>
            </a:r>
          </a:p>
        </p:txBody>
      </p:sp>
      <p:sp>
        <p:nvSpPr>
          <p:cNvPr id="88" name="Subtitle 2"/>
          <p:cNvSpPr txBox="1"/>
          <p:nvPr>
            <p:ph type="subTitle" sz="quarter" idx="1"/>
          </p:nvPr>
        </p:nvSpPr>
        <p:spPr>
          <a:xfrm>
            <a:off x="3962400" y="3657600"/>
            <a:ext cx="4772025" cy="990600"/>
          </a:xfrm>
          <a:prstGeom prst="rect">
            <a:avLst/>
          </a:prstGeom>
        </p:spPr>
        <p:txBody>
          <a:bodyPr/>
          <a:lstStyle/>
          <a:p>
            <a:pPr>
              <a:spcBef>
                <a:spcPts val="500"/>
              </a:spcBef>
              <a:defRPr sz="2200">
                <a:latin typeface="+mn-lt"/>
                <a:ea typeface="+mn-ea"/>
                <a:cs typeface="+mn-cs"/>
                <a:sym typeface="Calibri"/>
              </a:defRPr>
            </a:pPr>
            <a:r>
              <a:t>Retired SRO “Officer Adam” Gongwer</a:t>
            </a:r>
            <a:endParaRPr sz="2400"/>
          </a:p>
          <a:p>
            <a:pPr>
              <a:spcBef>
                <a:spcPts val="500"/>
              </a:spcBef>
              <a:defRPr sz="2200">
                <a:latin typeface="+mn-lt"/>
                <a:ea typeface="+mn-ea"/>
                <a:cs typeface="+mn-cs"/>
                <a:sym typeface="Calibri"/>
              </a:defRPr>
            </a:pPr>
            <a:r>
              <a:t>SRO Basic, 2023</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itle 1"/>
          <p:cNvSpPr txBox="1"/>
          <p:nvPr>
            <p:ph type="title"/>
          </p:nvPr>
        </p:nvSpPr>
        <p:spPr>
          <a:prstGeom prst="rect">
            <a:avLst/>
          </a:prstGeom>
        </p:spPr>
        <p:txBody>
          <a:bodyPr/>
          <a:lstStyle/>
          <a:p>
            <a:pPr/>
            <a:r>
              <a:t>Oct 2013, Ontario OHIO</a:t>
            </a:r>
          </a:p>
        </p:txBody>
      </p:sp>
      <p:pic>
        <p:nvPicPr>
          <p:cNvPr id="152" name="Picture 3" descr="Picture 3"/>
          <p:cNvPicPr>
            <a:picLocks noChangeAspect="1"/>
          </p:cNvPicPr>
          <p:nvPr/>
        </p:nvPicPr>
        <p:blipFill>
          <a:blip r:embed="rId3">
            <a:extLst/>
          </a:blip>
          <a:stretch>
            <a:fillRect/>
          </a:stretch>
        </p:blipFill>
        <p:spPr>
          <a:xfrm>
            <a:off x="1371600" y="1228725"/>
            <a:ext cx="6105525" cy="559276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Title 1"/>
          <p:cNvSpPr txBox="1"/>
          <p:nvPr>
            <p:ph type="title"/>
          </p:nvPr>
        </p:nvSpPr>
        <p:spPr>
          <a:prstGeom prst="rect">
            <a:avLst/>
          </a:prstGeom>
        </p:spPr>
        <p:txBody>
          <a:bodyPr/>
          <a:lstStyle/>
          <a:p>
            <a:pPr/>
            <a:r>
              <a:t>Oct 2013, Ontario OHIO</a:t>
            </a:r>
          </a:p>
        </p:txBody>
      </p:sp>
      <p:pic>
        <p:nvPicPr>
          <p:cNvPr id="157" name="Picture 3" descr="Picture 3"/>
          <p:cNvPicPr>
            <a:picLocks noChangeAspect="1"/>
          </p:cNvPicPr>
          <p:nvPr/>
        </p:nvPicPr>
        <p:blipFill>
          <a:blip r:embed="rId3">
            <a:extLst/>
          </a:blip>
          <a:stretch>
            <a:fillRect/>
          </a:stretch>
        </p:blipFill>
        <p:spPr>
          <a:xfrm>
            <a:off x="762000" y="1536700"/>
            <a:ext cx="8104189" cy="4025900"/>
          </a:xfrm>
          <a:prstGeom prst="rect">
            <a:avLst/>
          </a:prstGeom>
          <a:ln w="12700">
            <a:miter lim="400000"/>
          </a:ln>
        </p:spPr>
      </p:pic>
      <p:sp>
        <p:nvSpPr>
          <p:cNvPr id="158" name="TextBox 4"/>
          <p:cNvSpPr txBox="1"/>
          <p:nvPr/>
        </p:nvSpPr>
        <p:spPr>
          <a:xfrm>
            <a:off x="807719" y="5791200"/>
            <a:ext cx="7014715" cy="6251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Only entrance/exit for Landings Court. Students getting off of the bus who </a:t>
            </a:r>
            <a:endParaRPr>
              <a:latin typeface="Arial"/>
              <a:ea typeface="Arial"/>
              <a:cs typeface="Arial"/>
              <a:sym typeface="Arial"/>
            </a:endParaRPr>
          </a:p>
          <a:p>
            <a:pPr/>
            <a:r>
              <a:t>Live In the neighborhood while SWAT and HNT are activated.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Rectangle 2"/>
          <p:cNvSpPr txBox="1"/>
          <p:nvPr>
            <p:ph type="title"/>
          </p:nvPr>
        </p:nvSpPr>
        <p:spPr>
          <a:xfrm>
            <a:off x="762000" y="274638"/>
            <a:ext cx="8382000" cy="1143001"/>
          </a:xfrm>
          <a:prstGeom prst="rect">
            <a:avLst/>
          </a:prstGeom>
        </p:spPr>
        <p:txBody>
          <a:bodyPr/>
          <a:lstStyle/>
          <a:p>
            <a:pPr/>
            <a:r>
              <a:t>Could this lead to a crisis incident?</a:t>
            </a:r>
          </a:p>
        </p:txBody>
      </p:sp>
      <p:sp>
        <p:nvSpPr>
          <p:cNvPr id="163" name="Rectangle 3"/>
          <p:cNvSpPr txBox="1"/>
          <p:nvPr>
            <p:ph type="body" idx="4294967295"/>
          </p:nvPr>
        </p:nvSpPr>
        <p:spPr>
          <a:xfrm>
            <a:off x="762000" y="1600200"/>
            <a:ext cx="8077200" cy="5076825"/>
          </a:xfrm>
          <a:prstGeom prst="rect">
            <a:avLst/>
          </a:prstGeom>
        </p:spPr>
        <p:txBody>
          <a:bodyPr>
            <a:normAutofit fontScale="100000" lnSpcReduction="0"/>
          </a:bodyPr>
          <a:lstStyle/>
          <a:p>
            <a:pPr/>
            <a:r>
              <a:t>Disgruntled Parents</a:t>
            </a:r>
          </a:p>
          <a:p>
            <a:pPr/>
            <a:r>
              <a:t>School Bus</a:t>
            </a:r>
          </a:p>
          <a:p>
            <a:pPr/>
            <a:r>
              <a:t>Teacher’s death</a:t>
            </a:r>
          </a:p>
          <a:p>
            <a:pPr/>
            <a:r>
              <a:t>Evacuation Panic</a:t>
            </a:r>
          </a:p>
          <a:p>
            <a:pPr/>
            <a:r>
              <a:t>Labor unrest</a:t>
            </a:r>
          </a:p>
          <a:p>
            <a:pPr/>
            <a:r>
              <a:t>Ethnic disturbance</a:t>
            </a:r>
          </a:p>
          <a:p>
            <a:pPr/>
            <a:r>
              <a:t>Drunk staff or students</a:t>
            </a:r>
          </a:p>
          <a:p>
            <a:pPr/>
            <a:r>
              <a:t>Student uprising</a:t>
            </a:r>
          </a:p>
          <a:p>
            <a:pPr/>
            <a:r>
              <a:t>Terrorism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6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6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6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63">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3"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itle 1"/>
          <p:cNvSpPr txBox="1"/>
          <p:nvPr>
            <p:ph type="title"/>
          </p:nvPr>
        </p:nvSpPr>
        <p:spPr>
          <a:prstGeom prst="rect">
            <a:avLst/>
          </a:prstGeom>
        </p:spPr>
        <p:txBody>
          <a:bodyPr/>
          <a:lstStyle>
            <a:lvl1pPr>
              <a:defRPr sz="3900"/>
            </a:lvl1pPr>
          </a:lstStyle>
          <a:p>
            <a:pPr/>
            <a:r>
              <a:t>Could this lead to a crisis incident?</a:t>
            </a:r>
          </a:p>
        </p:txBody>
      </p:sp>
      <p:sp>
        <p:nvSpPr>
          <p:cNvPr id="166" name="Rectangle 3"/>
          <p:cNvSpPr txBox="1"/>
          <p:nvPr/>
        </p:nvSpPr>
        <p:spPr>
          <a:xfrm>
            <a:off x="807719" y="1524000"/>
            <a:ext cx="8138161" cy="5542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28650" indent="-285750">
              <a:spcBef>
                <a:spcPts val="600"/>
              </a:spcBef>
              <a:buSzPct val="100000"/>
              <a:buChar char="✓"/>
              <a:defRPr b="1" sz="2800"/>
            </a:pPr>
            <a:r>
              <a:t>Disgruntled Parents</a:t>
            </a:r>
            <a:endParaRPr>
              <a:latin typeface="Arial"/>
              <a:ea typeface="Arial"/>
              <a:cs typeface="Arial"/>
              <a:sym typeface="Arial"/>
            </a:endParaRPr>
          </a:p>
          <a:p>
            <a:pPr marL="628650" indent="-285750">
              <a:spcBef>
                <a:spcPts val="400"/>
              </a:spcBef>
              <a:buSzPct val="100000"/>
              <a:buChar char="✓"/>
              <a:defRPr b="1" sz="1600"/>
            </a:pPr>
          </a:p>
          <a:p>
            <a:pPr marL="628650" indent="-285750">
              <a:spcBef>
                <a:spcPts val="300"/>
              </a:spcBef>
              <a:buSzPct val="100000"/>
              <a:buChar char="➢"/>
              <a:defRPr sz="1600"/>
            </a:pPr>
            <a:r>
              <a:t>Kansas City Elementary School: The enraged mother of a kindergartner stormed into her child’s classroom. She allegedly punched her kid’s teacher in the face, grabbed her by the hair and slammed her head twice into a file cabinet</a:t>
            </a:r>
            <a:endParaRPr>
              <a:latin typeface="Arial"/>
              <a:ea typeface="Arial"/>
              <a:cs typeface="Arial"/>
              <a:sym typeface="Arial"/>
            </a:endParaRPr>
          </a:p>
          <a:p>
            <a:pPr marL="628650" indent="-285750">
              <a:spcBef>
                <a:spcPts val="400"/>
              </a:spcBef>
              <a:buSzPct val="100000"/>
              <a:buChar char="➢"/>
              <a:defRPr sz="1600"/>
            </a:pPr>
          </a:p>
          <a:p>
            <a:pPr marL="628650" indent="-285750">
              <a:spcBef>
                <a:spcPts val="300"/>
              </a:spcBef>
              <a:buSzPct val="100000"/>
              <a:buChar char="➢"/>
              <a:defRPr sz="1600"/>
            </a:pPr>
            <a:r>
              <a:t>Donalsonville, Ga. Elementary School: during Teacher Appreciation Week in May, a 49-year-old mother allegedly beat a teacher with a broomstick and pulled her screaming down a hallway by her hair. The spark that set it off was the teacher’s insistence that the woman have a visitor’s pass to be in the building.</a:t>
            </a:r>
            <a:endParaRPr>
              <a:latin typeface="Arial"/>
              <a:ea typeface="Arial"/>
              <a:cs typeface="Arial"/>
              <a:sym typeface="Arial"/>
            </a:endParaRPr>
          </a:p>
          <a:p>
            <a:pPr marL="628650" indent="-285750">
              <a:spcBef>
                <a:spcPts val="400"/>
              </a:spcBef>
              <a:buSzPct val="100000"/>
              <a:buChar char="➢"/>
              <a:defRPr sz="1600"/>
            </a:pPr>
          </a:p>
          <a:p>
            <a:pPr marL="628650" indent="-285750">
              <a:spcBef>
                <a:spcPts val="300"/>
              </a:spcBef>
              <a:buSzPct val="100000"/>
              <a:buChar char="➢"/>
              <a:defRPr sz="1600"/>
            </a:pPr>
            <a:r>
              <a:t>A woman and her two daughters were arrested in 2013 for allegedly beating a Los Angeles middle school teacher during the school day in a dispute over scheduling.</a:t>
            </a:r>
            <a:endParaRPr>
              <a:latin typeface="Arial"/>
              <a:ea typeface="Arial"/>
              <a:cs typeface="Arial"/>
              <a:sym typeface="Arial"/>
            </a:endParaRPr>
          </a:p>
          <a:p>
            <a:pPr marL="628650" indent="-285750">
              <a:spcBef>
                <a:spcPts val="400"/>
              </a:spcBef>
              <a:buSzPct val="100000"/>
              <a:buChar char="➢"/>
              <a:defRPr sz="1600"/>
            </a:pPr>
          </a:p>
          <a:p>
            <a:pPr marL="628650" indent="-285750">
              <a:spcBef>
                <a:spcPts val="300"/>
              </a:spcBef>
              <a:buSzPct val="100000"/>
              <a:buChar char="➢"/>
              <a:defRPr sz="1600"/>
            </a:pPr>
            <a:r>
              <a:t>2013 Springtime, after breaking up a fight between two fourth-graders, a substitute teacher in Brooklyn allegedly was pummeled by the father of one of the boys.                                    The man accused the teacher of choking his son during the altercation.</a:t>
            </a:r>
            <a:endParaRPr>
              <a:latin typeface="Arial"/>
              <a:ea typeface="Arial"/>
              <a:cs typeface="Arial"/>
              <a:sym typeface="Arial"/>
            </a:endParaRPr>
          </a:p>
          <a:p>
            <a:pPr marL="628650" indent="-285750">
              <a:spcBef>
                <a:spcPts val="400"/>
              </a:spcBef>
              <a:buSzPct val="100000"/>
              <a:buChar char="➢"/>
              <a:defRPr sz="1600"/>
            </a:pPr>
          </a:p>
          <a:p>
            <a:pPr marL="628650" indent="-285750">
              <a:spcBef>
                <a:spcPts val="300"/>
              </a:spcBef>
              <a:buSzPct val="100000"/>
              <a:buChar char="➢"/>
              <a:defRPr sz="1400">
                <a:solidFill>
                  <a:srgbClr val="0070C0"/>
                </a:solidFill>
              </a:defRPr>
            </a:pPr>
            <a:r>
              <a:t>kansascity.com/2013/09/14/4481648/when-parents-abuse-teachers.html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6">
                                            <p:txEl>
                                              <p:pRg st="2" end="2"/>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66">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1" fill="hold">
                                  <p:stCondLst>
                                    <p:cond delay="0"/>
                                  </p:stCondLst>
                                  <p:iterate type="el" backwards="0">
                                    <p:tmAbs val="0"/>
                                  </p:iterate>
                                  <p:childTnLst>
                                    <p:set>
                                      <p:cBhvr>
                                        <p:cTn id="13" fill="hold"/>
                                        <p:tgtEl>
                                          <p:spTgt spid="166">
                                            <p:txEl>
                                              <p:pRg st="4" end="4"/>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1" fill="hold">
                                  <p:stCondLst>
                                    <p:cond delay="0"/>
                                  </p:stCondLst>
                                  <p:iterate type="el" backwards="0">
                                    <p:tmAbs val="0"/>
                                  </p:iterate>
                                  <p:childTnLst>
                                    <p:set>
                                      <p:cBhvr>
                                        <p:cTn id="16" fill="hold"/>
                                        <p:tgtEl>
                                          <p:spTgt spid="16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6">
                                            <p:txEl>
                                              <p:pRg st="6" end="6"/>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166">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66">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66">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66">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le 1"/>
          <p:cNvSpPr txBox="1"/>
          <p:nvPr>
            <p:ph type="title"/>
          </p:nvPr>
        </p:nvSpPr>
        <p:spPr>
          <a:prstGeom prst="rect">
            <a:avLst/>
          </a:prstGeom>
        </p:spPr>
        <p:txBody>
          <a:bodyPr/>
          <a:lstStyle>
            <a:lvl1pPr>
              <a:defRPr sz="3900"/>
            </a:lvl1pPr>
          </a:lstStyle>
          <a:p>
            <a:pPr/>
            <a:r>
              <a:t>Could this lead to a crisis incident?</a:t>
            </a:r>
          </a:p>
        </p:txBody>
      </p:sp>
      <p:sp>
        <p:nvSpPr>
          <p:cNvPr id="169" name="Rectangle 3"/>
          <p:cNvSpPr txBox="1"/>
          <p:nvPr/>
        </p:nvSpPr>
        <p:spPr>
          <a:xfrm>
            <a:off x="807719" y="1524000"/>
            <a:ext cx="8138161" cy="58437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28650" indent="-285750">
              <a:spcBef>
                <a:spcPts val="600"/>
              </a:spcBef>
              <a:buSzPct val="100000"/>
              <a:buChar char="✓"/>
              <a:defRPr b="1" sz="2800"/>
            </a:pPr>
            <a:r>
              <a:t>School Bus</a:t>
            </a:r>
          </a:p>
          <a:p>
            <a:pPr marL="628650" indent="-285750">
              <a:spcBef>
                <a:spcPts val="600"/>
              </a:spcBef>
              <a:buSzPct val="100000"/>
              <a:buChar char="✓"/>
              <a:defRPr sz="1600"/>
            </a:pPr>
          </a:p>
          <a:p>
            <a:pPr marL="342900" indent="-342900">
              <a:lnSpc>
                <a:spcPct val="80000"/>
              </a:lnSpc>
              <a:spcBef>
                <a:spcPts val="500"/>
              </a:spcBef>
              <a:buSzPct val="100000"/>
              <a:buChar char="➢"/>
              <a:defRPr i="1" sz="2400"/>
            </a:pPr>
            <a:r>
              <a:t>Jacksonville, AR 2013: Male, 22, hijacks elementary bus with a knife, 10 mile pursuit (20 min). Had tried carjacking a car…</a:t>
            </a:r>
          </a:p>
          <a:p>
            <a:pPr marL="342900" indent="-342900">
              <a:lnSpc>
                <a:spcPct val="80000"/>
              </a:lnSpc>
              <a:spcBef>
                <a:spcPts val="600"/>
              </a:spcBef>
              <a:buSzPct val="100000"/>
              <a:buChar char="➢"/>
              <a:defRPr sz="2400"/>
            </a:pPr>
          </a:p>
          <a:p>
            <a:pPr marL="342900" indent="-342900">
              <a:lnSpc>
                <a:spcPct val="80000"/>
              </a:lnSpc>
              <a:spcBef>
                <a:spcPts val="500"/>
              </a:spcBef>
              <a:buSzPct val="100000"/>
              <a:buChar char="➢"/>
              <a:defRPr sz="2400"/>
            </a:pPr>
            <a:r>
              <a:t>one where a student used a sword to hijack a bus and take it across state lines before he was stopped</a:t>
            </a:r>
            <a:endParaRPr b="1" sz="2800"/>
          </a:p>
          <a:p>
            <a:pPr marL="342900" indent="-342900">
              <a:lnSpc>
                <a:spcPct val="80000"/>
              </a:lnSpc>
              <a:spcBef>
                <a:spcPts val="600"/>
              </a:spcBef>
              <a:buSzPct val="100000"/>
              <a:buChar char="➢"/>
              <a:defRPr sz="2400"/>
            </a:pPr>
          </a:p>
          <a:p>
            <a:pPr marL="342900" indent="-342900">
              <a:lnSpc>
                <a:spcPct val="80000"/>
              </a:lnSpc>
              <a:spcBef>
                <a:spcPts val="500"/>
              </a:spcBef>
              <a:buSzPct val="100000"/>
              <a:buChar char="➢"/>
              <a:defRPr sz="2400"/>
            </a:pPr>
            <a:r>
              <a:t>A Miami Special Needs bus driver was fooled into taking her bus and students on a 75-minute ride by a hostage-taker who forced his way on the bus but did not actually have a weapon</a:t>
            </a:r>
            <a:endParaRPr b="1" sz="2800"/>
          </a:p>
          <a:p>
            <a:pPr marL="342900" indent="-342900">
              <a:lnSpc>
                <a:spcPct val="80000"/>
              </a:lnSpc>
              <a:spcBef>
                <a:spcPts val="600"/>
              </a:spcBef>
              <a:buSzPct val="100000"/>
              <a:buChar char="➢"/>
              <a:defRPr sz="2400"/>
            </a:pPr>
          </a:p>
          <a:p>
            <a:pPr marL="342900" indent="-342900">
              <a:lnSpc>
                <a:spcPct val="80000"/>
              </a:lnSpc>
              <a:spcBef>
                <a:spcPts val="500"/>
              </a:spcBef>
              <a:buSzPct val="100000"/>
              <a:buChar char="➢"/>
              <a:defRPr sz="2400"/>
            </a:pPr>
            <a:r>
              <a:t>School bus driver holds 11-year-old hostage on the bus (Minneapolis)</a:t>
            </a:r>
            <a:endParaRPr b="1" sz="2800"/>
          </a:p>
          <a:p>
            <a:pPr marL="342900" indent="-342900">
              <a:lnSpc>
                <a:spcPct val="80000"/>
              </a:lnSpc>
              <a:spcBef>
                <a:spcPts val="600"/>
              </a:spcBef>
              <a:buSzPct val="100000"/>
              <a:buFont typeface="Arial"/>
              <a:buChar char="•"/>
              <a:defRPr b="1" sz="1600"/>
            </a:pPr>
          </a:p>
          <a:p>
            <a:pPr marL="342900" indent="-342900">
              <a:lnSpc>
                <a:spcPct val="80000"/>
              </a:lnSpc>
              <a:spcBef>
                <a:spcPts val="200"/>
              </a:spcBef>
              <a:buSzPct val="100000"/>
              <a:buChar char="➢"/>
              <a:defRPr b="1" sz="1200">
                <a:solidFill>
                  <a:srgbClr val="0070C0"/>
                </a:solidFill>
              </a:defRPr>
            </a:pPr>
            <a:r>
              <a:t>safehavensinternational.org/SchoolBusTerrorism.php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9">
                                            <p:txEl>
                                              <p:pRg st="2" end="2"/>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69">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1" fill="hold">
                                  <p:stCondLst>
                                    <p:cond delay="0"/>
                                  </p:stCondLst>
                                  <p:iterate type="el" backwards="0">
                                    <p:tmAbs val="0"/>
                                  </p:iterate>
                                  <p:childTnLst>
                                    <p:set>
                                      <p:cBhvr>
                                        <p:cTn id="13" fill="hold"/>
                                        <p:tgtEl>
                                          <p:spTgt spid="169">
                                            <p:txEl>
                                              <p:pRg st="4" end="4"/>
                                            </p:txEl>
                                          </p:spTgt>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1" fill="hold">
                                  <p:stCondLst>
                                    <p:cond delay="0"/>
                                  </p:stCondLst>
                                  <p:iterate type="el" backwards="0">
                                    <p:tmAbs val="0"/>
                                  </p:iterate>
                                  <p:childTnLst>
                                    <p:set>
                                      <p:cBhvr>
                                        <p:cTn id="16" fill="hold"/>
                                        <p:tgtEl>
                                          <p:spTgt spid="16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9">
                                            <p:txEl>
                                              <p:pRg st="6" end="6"/>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169">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69">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69">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69">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169">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9"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itle 1"/>
          <p:cNvSpPr txBox="1"/>
          <p:nvPr>
            <p:ph type="title"/>
          </p:nvPr>
        </p:nvSpPr>
        <p:spPr>
          <a:prstGeom prst="rect">
            <a:avLst/>
          </a:prstGeom>
        </p:spPr>
        <p:txBody>
          <a:bodyPr/>
          <a:lstStyle>
            <a:lvl1pPr>
              <a:defRPr sz="3900"/>
            </a:lvl1pPr>
          </a:lstStyle>
          <a:p>
            <a:pPr/>
            <a:r>
              <a:t>Could this lead to a crisis incident?</a:t>
            </a:r>
          </a:p>
        </p:txBody>
      </p:sp>
      <p:sp>
        <p:nvSpPr>
          <p:cNvPr id="172" name="Rectangle 3"/>
          <p:cNvSpPr txBox="1"/>
          <p:nvPr/>
        </p:nvSpPr>
        <p:spPr>
          <a:xfrm>
            <a:off x="807719" y="1524000"/>
            <a:ext cx="8138161" cy="451650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28650" indent="-285750">
              <a:spcBef>
                <a:spcPts val="600"/>
              </a:spcBef>
              <a:buSzPct val="100000"/>
              <a:buChar char="✓"/>
              <a:defRPr b="1" sz="2800"/>
            </a:pPr>
            <a:r>
              <a:t>Teacher’s death</a:t>
            </a:r>
          </a:p>
          <a:p>
            <a:pPr marL="628650" indent="-285750">
              <a:spcBef>
                <a:spcPts val="600"/>
              </a:spcBef>
              <a:buSzPct val="100000"/>
              <a:buChar char="✓"/>
              <a:defRPr sz="2800" u="sng"/>
            </a:pPr>
          </a:p>
          <a:p>
            <a:pPr marL="800100" indent="-457200">
              <a:spcBef>
                <a:spcPts val="600"/>
              </a:spcBef>
              <a:buSzPct val="100000"/>
              <a:buChar char="➢"/>
              <a:defRPr sz="2800"/>
            </a:pPr>
            <a:r>
              <a:t>Chism (14 yoa) admitted to police that he had followed Ritzer (24 yoa) into a women's bathroom at the school, punched her in the face, and slashed her throat with a box cutter. Chism then put the teacher's body in a recycling bin and brought it to the woods near the school. </a:t>
            </a:r>
          </a:p>
          <a:p>
            <a:pPr marL="800100" indent="-457200">
              <a:spcBef>
                <a:spcPts val="600"/>
              </a:spcBef>
              <a:buSzPct val="100000"/>
              <a:buChar char="➢"/>
              <a:defRPr sz="1600"/>
            </a:pPr>
          </a:p>
          <a:p>
            <a:pPr marL="800100" indent="-457200">
              <a:spcBef>
                <a:spcPts val="300"/>
              </a:spcBef>
              <a:buSzPct val="100000"/>
              <a:buChar char="➢"/>
              <a:defRPr sz="1400">
                <a:solidFill>
                  <a:srgbClr val="0070C0"/>
                </a:solidFill>
              </a:defRPr>
            </a:pPr>
            <a:r>
              <a:t>foxnews.com/us/2013/10/24/all-public-schools-in-massachusetts-town-closed-for-homicide-investigation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itle 1"/>
          <p:cNvSpPr txBox="1"/>
          <p:nvPr>
            <p:ph type="title"/>
          </p:nvPr>
        </p:nvSpPr>
        <p:spPr>
          <a:prstGeom prst="rect">
            <a:avLst/>
          </a:prstGeom>
        </p:spPr>
        <p:txBody>
          <a:bodyPr/>
          <a:lstStyle>
            <a:lvl1pPr>
              <a:defRPr sz="3900"/>
            </a:lvl1pPr>
          </a:lstStyle>
          <a:p>
            <a:pPr/>
            <a:r>
              <a:t>Could this lead to a crisis incident?</a:t>
            </a:r>
          </a:p>
        </p:txBody>
      </p:sp>
      <p:sp>
        <p:nvSpPr>
          <p:cNvPr id="175" name="Rectangle 3"/>
          <p:cNvSpPr txBox="1"/>
          <p:nvPr/>
        </p:nvSpPr>
        <p:spPr>
          <a:xfrm>
            <a:off x="807719" y="1524000"/>
            <a:ext cx="8138161" cy="457644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28650" indent="-285750">
              <a:spcBef>
                <a:spcPts val="600"/>
              </a:spcBef>
              <a:buSzPct val="100000"/>
              <a:buChar char="✓"/>
              <a:defRPr b="1" sz="2800"/>
            </a:pPr>
            <a:r>
              <a:t>Evacuation Panic</a:t>
            </a:r>
          </a:p>
          <a:p>
            <a:pPr marL="628650" indent="-285750">
              <a:spcBef>
                <a:spcPts val="600"/>
              </a:spcBef>
              <a:buSzPct val="100000"/>
              <a:buChar char="✓"/>
              <a:defRPr b="1" sz="2800"/>
            </a:pPr>
          </a:p>
          <a:p>
            <a:pPr marL="342900" indent="-342900">
              <a:spcBef>
                <a:spcPts val="600"/>
              </a:spcBef>
              <a:buSzPct val="100000"/>
              <a:buChar char="➢"/>
              <a:defRPr sz="2800"/>
            </a:pPr>
            <a:r>
              <a:t>An early morning fire at Barwise Junior High School delayed classes and caused a temporary panic. The fire broke out at around 7:30 am, just as many students were arriving on campus. School officials evacuated those who were already in the building to the schools track.</a:t>
            </a:r>
            <a:endParaRPr b="1"/>
          </a:p>
          <a:p>
            <a:pPr marL="342900" indent="-342900">
              <a:spcBef>
                <a:spcPts val="600"/>
              </a:spcBef>
              <a:buSzPct val="100000"/>
              <a:buChar char="➢"/>
              <a:defRPr sz="1400"/>
            </a:pPr>
          </a:p>
          <a:p>
            <a:pPr marL="342900" indent="-342900">
              <a:spcBef>
                <a:spcPts val="300"/>
              </a:spcBef>
              <a:buSzPct val="100000"/>
              <a:buChar char="➢"/>
              <a:defRPr b="1" sz="1400">
                <a:solidFill>
                  <a:srgbClr val="0070C0"/>
                </a:solidFill>
              </a:defRPr>
            </a:pPr>
            <a:r>
              <a:t>newstalk1290.com/fire-forces-evacuations-at-barwise/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5"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itle 1"/>
          <p:cNvSpPr txBox="1"/>
          <p:nvPr>
            <p:ph type="title"/>
          </p:nvPr>
        </p:nvSpPr>
        <p:spPr>
          <a:prstGeom prst="rect">
            <a:avLst/>
          </a:prstGeom>
        </p:spPr>
        <p:txBody>
          <a:bodyPr/>
          <a:lstStyle>
            <a:lvl1pPr>
              <a:defRPr sz="3900"/>
            </a:lvl1pPr>
          </a:lstStyle>
          <a:p>
            <a:pPr/>
            <a:r>
              <a:t>Could this lead to a crisis incident?</a:t>
            </a:r>
          </a:p>
        </p:txBody>
      </p:sp>
      <p:sp>
        <p:nvSpPr>
          <p:cNvPr id="178" name="Rectangle 3"/>
          <p:cNvSpPr txBox="1"/>
          <p:nvPr/>
        </p:nvSpPr>
        <p:spPr>
          <a:xfrm>
            <a:off x="807719" y="1524000"/>
            <a:ext cx="8138161" cy="52114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28650" indent="-285750">
              <a:spcBef>
                <a:spcPts val="600"/>
              </a:spcBef>
              <a:buSzPct val="100000"/>
              <a:buChar char="✓"/>
              <a:defRPr b="1" sz="2800"/>
            </a:pPr>
            <a:r>
              <a:t>Labor unrest</a:t>
            </a:r>
          </a:p>
          <a:p>
            <a:pPr marL="628650" indent="-285750">
              <a:spcBef>
                <a:spcPts val="600"/>
              </a:spcBef>
              <a:buSzPct val="100000"/>
              <a:buChar char="✓"/>
              <a:defRPr b="1" sz="2800"/>
            </a:pPr>
          </a:p>
          <a:p>
            <a:pPr marL="342900" indent="-342900">
              <a:spcBef>
                <a:spcPts val="600"/>
              </a:spcBef>
              <a:buSzPct val="100000"/>
              <a:buChar char="➢"/>
              <a:defRPr sz="2800"/>
            </a:pPr>
            <a:r>
              <a:t>Thousands of public school teachers marched in downtown Chicago and parents scrambled for child care during the first teachers' strike in a quarter century over reforms </a:t>
            </a:r>
          </a:p>
          <a:p>
            <a:pPr marL="342900" indent="-342900">
              <a:spcBef>
                <a:spcPts val="600"/>
              </a:spcBef>
              <a:buSzPct val="100000"/>
              <a:buChar char="➢"/>
              <a:defRPr sz="2800"/>
            </a:pPr>
            <a:r>
              <a:t>Some 29,000 teachers and support staff in the nation's third-largest school system were involved, leaving parents of 350,000 students to find alternative supervision</a:t>
            </a:r>
          </a:p>
          <a:p>
            <a:pPr marL="342900" indent="-342900">
              <a:spcBef>
                <a:spcPts val="600"/>
              </a:spcBef>
              <a:buSzPct val="100000"/>
              <a:buChar char="➢"/>
              <a:defRPr sz="1400">
                <a:solidFill>
                  <a:srgbClr val="0070C0"/>
                </a:solidFill>
              </a:defRPr>
            </a:pPr>
          </a:p>
          <a:p>
            <a:pPr marL="342900" indent="-342900">
              <a:spcBef>
                <a:spcPts val="300"/>
              </a:spcBef>
              <a:buSzPct val="100000"/>
              <a:buChar char="➢"/>
              <a:defRPr sz="1400">
                <a:solidFill>
                  <a:srgbClr val="0070C0"/>
                </a:solidFill>
              </a:defRPr>
            </a:pPr>
            <a:r>
              <a:t>reuters.com/article/2012/09/10/us-usa-chicago-schools-idUSBRE8870DL20120910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7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7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7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8"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Title 1"/>
          <p:cNvSpPr txBox="1"/>
          <p:nvPr>
            <p:ph type="title"/>
          </p:nvPr>
        </p:nvSpPr>
        <p:spPr>
          <a:prstGeom prst="rect">
            <a:avLst/>
          </a:prstGeom>
        </p:spPr>
        <p:txBody>
          <a:bodyPr/>
          <a:lstStyle>
            <a:lvl1pPr>
              <a:defRPr sz="3900"/>
            </a:lvl1pPr>
          </a:lstStyle>
          <a:p>
            <a:pPr/>
            <a:r>
              <a:t>Could this lead to a crisis incident?</a:t>
            </a:r>
          </a:p>
        </p:txBody>
      </p:sp>
      <p:sp>
        <p:nvSpPr>
          <p:cNvPr id="181" name="Rectangle 3"/>
          <p:cNvSpPr txBox="1"/>
          <p:nvPr/>
        </p:nvSpPr>
        <p:spPr>
          <a:xfrm>
            <a:off x="807719" y="1524000"/>
            <a:ext cx="8138161" cy="53821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28650" indent="-285750">
              <a:spcBef>
                <a:spcPts val="600"/>
              </a:spcBef>
              <a:buSzPct val="100000"/>
              <a:buChar char="✓"/>
              <a:defRPr b="1" sz="2800"/>
            </a:pPr>
            <a:r>
              <a:t>Ethnic disturbance</a:t>
            </a:r>
          </a:p>
          <a:p>
            <a:pPr marL="628650" indent="-285750">
              <a:spcBef>
                <a:spcPts val="600"/>
              </a:spcBef>
              <a:buSzPct val="100000"/>
              <a:buChar char="✓"/>
              <a:defRPr b="1" sz="2800"/>
            </a:pPr>
          </a:p>
          <a:p>
            <a:pPr marL="342900" indent="-342900">
              <a:spcBef>
                <a:spcPts val="600"/>
              </a:spcBef>
              <a:buSzPct val="100000"/>
              <a:buChar char="➢"/>
              <a:defRPr sz="2800"/>
            </a:pPr>
            <a:r>
              <a:t>As told by one student…..Knives rule the playgrounds, inter-racial violence soars….</a:t>
            </a:r>
          </a:p>
          <a:p>
            <a:pPr marL="342900" indent="-342900">
              <a:spcBef>
                <a:spcPts val="600"/>
              </a:spcBef>
              <a:buSzPct val="100000"/>
              <a:buChar char="➢"/>
              <a:defRPr sz="2800"/>
            </a:pPr>
            <a:r>
              <a:t>scared of children from other ethnic backgrounds and of the blades that are now being used </a:t>
            </a:r>
          </a:p>
          <a:p>
            <a:pPr marL="342900" indent="-342900">
              <a:spcBef>
                <a:spcPts val="600"/>
              </a:spcBef>
              <a:buSzPct val="100000"/>
              <a:buChar char="➢"/>
              <a:defRPr sz="2800"/>
            </a:pPr>
            <a:r>
              <a:t>20 kids would wait for me at the school gates and beat me up </a:t>
            </a:r>
            <a:endParaRPr b="1"/>
          </a:p>
          <a:p>
            <a:pPr marL="342900" indent="-342900">
              <a:spcBef>
                <a:spcPts val="600"/>
              </a:spcBef>
              <a:buSzPct val="100000"/>
              <a:buChar char="➢"/>
              <a:defRPr sz="2800"/>
            </a:pPr>
            <a:r>
              <a:t>picked on for having poor English. The perpetrators were often Asian gangs</a:t>
            </a:r>
            <a:endParaRPr b="1"/>
          </a:p>
          <a:p>
            <a:pPr marL="342900" indent="-342900">
              <a:spcBef>
                <a:spcPts val="600"/>
              </a:spcBef>
              <a:buSzPct val="100000"/>
              <a:buChar char="➢"/>
              <a:defRPr sz="1400">
                <a:solidFill>
                  <a:srgbClr val="0070C0"/>
                </a:solidFill>
              </a:defRPr>
            </a:pPr>
          </a:p>
          <a:p>
            <a:pPr marL="342900" indent="-342900">
              <a:spcBef>
                <a:spcPts val="300"/>
              </a:spcBef>
              <a:buSzPct val="100000"/>
              <a:buChar char="➢"/>
              <a:defRPr sz="1400">
                <a:solidFill>
                  <a:srgbClr val="0070C0"/>
                </a:solidFill>
              </a:defRPr>
            </a:pPr>
            <a:r>
              <a:t>theguardian.com/uk/2006/jun/04/race.schools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8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8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8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8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81">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1"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itle 1"/>
          <p:cNvSpPr txBox="1"/>
          <p:nvPr>
            <p:ph type="title"/>
          </p:nvPr>
        </p:nvSpPr>
        <p:spPr>
          <a:prstGeom prst="rect">
            <a:avLst/>
          </a:prstGeom>
        </p:spPr>
        <p:txBody>
          <a:bodyPr/>
          <a:lstStyle>
            <a:lvl1pPr>
              <a:defRPr sz="3900"/>
            </a:lvl1pPr>
          </a:lstStyle>
          <a:p>
            <a:pPr/>
            <a:r>
              <a:t>Could this lead to a crisis incident?</a:t>
            </a:r>
          </a:p>
        </p:txBody>
      </p:sp>
      <p:sp>
        <p:nvSpPr>
          <p:cNvPr id="184" name="Rectangle 3"/>
          <p:cNvSpPr txBox="1"/>
          <p:nvPr/>
        </p:nvSpPr>
        <p:spPr>
          <a:xfrm>
            <a:off x="807719" y="1524000"/>
            <a:ext cx="8138161" cy="44331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28650" indent="-285750">
              <a:spcBef>
                <a:spcPts val="600"/>
              </a:spcBef>
              <a:buSzPct val="100000"/>
              <a:buChar char="✓"/>
              <a:defRPr b="1" sz="2800"/>
            </a:pPr>
            <a:r>
              <a:t>Drunk staff or students</a:t>
            </a:r>
          </a:p>
          <a:p>
            <a:pPr marL="628650" indent="-285750">
              <a:spcBef>
                <a:spcPts val="600"/>
              </a:spcBef>
              <a:buSzPct val="100000"/>
              <a:buChar char="✓"/>
              <a:defRPr b="1" sz="2800"/>
            </a:pPr>
          </a:p>
          <a:p>
            <a:pPr marL="342900" indent="-342900">
              <a:spcBef>
                <a:spcPts val="600"/>
              </a:spcBef>
              <a:buSzPct val="100000"/>
              <a:buChar char="➢"/>
              <a:defRPr sz="2800"/>
            </a:pPr>
            <a:r>
              <a:t>Robin Barnhill, a sixth-grade language arts teacher at the Maxton school, had a BAC of .34</a:t>
            </a:r>
            <a:endParaRPr b="1"/>
          </a:p>
          <a:p>
            <a:pPr marL="342900" indent="-342900">
              <a:spcBef>
                <a:spcPts val="600"/>
              </a:spcBef>
              <a:buSzPct val="100000"/>
              <a:buChar char="➢"/>
              <a:defRPr sz="2800"/>
            </a:pPr>
            <a:r>
              <a:t>put Barnhill at risk of dying from alcohol poisoning</a:t>
            </a:r>
          </a:p>
          <a:p>
            <a:pPr marL="342900" indent="-342900">
              <a:spcBef>
                <a:spcPts val="600"/>
              </a:spcBef>
              <a:buSzPct val="100000"/>
              <a:buChar char="➢"/>
              <a:defRPr sz="2800"/>
            </a:pPr>
            <a:r>
              <a:t>charged with two counts of the possession or consumption of fortified wine, liquor or mixed beverages on unauthorized premises</a:t>
            </a:r>
          </a:p>
          <a:p>
            <a:pPr marL="342900" indent="-342900">
              <a:spcBef>
                <a:spcPts val="600"/>
              </a:spcBef>
              <a:buSzPct val="100000"/>
              <a:buChar char="➢"/>
              <a:defRPr sz="1400"/>
            </a:pPr>
          </a:p>
          <a:p>
            <a:pPr marL="342900" indent="-342900">
              <a:spcBef>
                <a:spcPts val="300"/>
              </a:spcBef>
              <a:buSzPct val="100000"/>
              <a:buChar char="➢"/>
              <a:defRPr sz="1400">
                <a:solidFill>
                  <a:srgbClr val="0070C0"/>
                </a:solidFill>
              </a:defRPr>
            </a:pPr>
            <a:r>
              <a:t>robesonian.com/news/home_top-news/2669868/Teacher-charged-with-being-drunk-at-school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8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8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8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84">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4"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0" name="Picture 2" descr="Picture 2"/>
          <p:cNvPicPr>
            <a:picLocks noChangeAspect="1"/>
          </p:cNvPicPr>
          <p:nvPr/>
        </p:nvPicPr>
        <p:blipFill>
          <a:blip r:embed="rId2">
            <a:extLst/>
          </a:blip>
          <a:stretch>
            <a:fillRect/>
          </a:stretch>
        </p:blipFill>
        <p:spPr>
          <a:xfrm>
            <a:off x="6224587" y="228600"/>
            <a:ext cx="2995613" cy="5334000"/>
          </a:xfrm>
          <a:prstGeom prst="rect">
            <a:avLst/>
          </a:prstGeom>
          <a:ln w="12700">
            <a:miter lim="400000"/>
          </a:ln>
        </p:spPr>
      </p:pic>
      <p:sp>
        <p:nvSpPr>
          <p:cNvPr id="91" name="Rectangle 3"/>
          <p:cNvSpPr txBox="1"/>
          <p:nvPr>
            <p:ph type="body" idx="1"/>
          </p:nvPr>
        </p:nvSpPr>
        <p:spPr>
          <a:xfrm>
            <a:off x="457200" y="228600"/>
            <a:ext cx="8077200" cy="6400800"/>
          </a:xfrm>
          <a:prstGeom prst="rect">
            <a:avLst/>
          </a:prstGeom>
        </p:spPr>
        <p:txBody>
          <a:bodyPr/>
          <a:lstStyle/>
          <a:p>
            <a:pPr lvl="1" marL="728091" indent="-280035" defTabSz="896111">
              <a:lnSpc>
                <a:spcPct val="90000"/>
              </a:lnSpc>
              <a:spcBef>
                <a:spcPts val="500"/>
              </a:spcBef>
              <a:buFontTx/>
              <a:buChar char="❖"/>
              <a:defRPr sz="2352"/>
            </a:pPr>
            <a:r>
              <a:t>SRO Adam Gongwer</a:t>
            </a:r>
          </a:p>
          <a:p>
            <a:pPr lvl="2" marL="1120140" indent="-224027" defTabSz="896111">
              <a:lnSpc>
                <a:spcPct val="90000"/>
              </a:lnSpc>
              <a:spcBef>
                <a:spcPts val="400"/>
              </a:spcBef>
              <a:buClr>
                <a:srgbClr val="FF0000"/>
              </a:buClr>
              <a:buFontTx/>
              <a:buChar char="❖"/>
              <a:defRPr b="0" sz="1960"/>
            </a:pPr>
          </a:p>
          <a:p>
            <a:pPr lvl="2" marL="1120140" indent="-224027" defTabSz="896111">
              <a:lnSpc>
                <a:spcPct val="90000"/>
              </a:lnSpc>
              <a:spcBef>
                <a:spcPts val="500"/>
              </a:spcBef>
              <a:buClr>
                <a:srgbClr val="FF0000"/>
              </a:buClr>
              <a:buFontTx/>
              <a:buChar char="❖"/>
              <a:defRPr sz="2352"/>
            </a:pPr>
            <a:r>
              <a:t> 15.5 years with Ontario Police (Ohio)</a:t>
            </a:r>
            <a:endParaRPr b="0" sz="1960"/>
          </a:p>
          <a:p>
            <a:pPr lvl="2" marL="1120140" indent="-224027" defTabSz="896111">
              <a:lnSpc>
                <a:spcPct val="90000"/>
              </a:lnSpc>
              <a:spcBef>
                <a:spcPts val="500"/>
              </a:spcBef>
              <a:buClr>
                <a:srgbClr val="FF0000"/>
              </a:buClr>
              <a:buFontTx/>
              <a:buChar char="❖"/>
              <a:defRPr sz="2352"/>
            </a:pPr>
            <a:r>
              <a:t> 10 years as SRO</a:t>
            </a:r>
            <a:endParaRPr b="0" sz="1960"/>
          </a:p>
          <a:p>
            <a:pPr lvl="2" marL="1120140" indent="-224027" defTabSz="896111">
              <a:lnSpc>
                <a:spcPct val="90000"/>
              </a:lnSpc>
              <a:spcBef>
                <a:spcPts val="500"/>
              </a:spcBef>
              <a:buClr>
                <a:srgbClr val="FF0000"/>
              </a:buClr>
              <a:buFontTx/>
              <a:buChar char="❖"/>
              <a:defRPr sz="2352"/>
            </a:pPr>
            <a:r>
              <a:t> HNT Member (2006)</a:t>
            </a:r>
            <a:endParaRPr b="0" sz="1960"/>
          </a:p>
          <a:p>
            <a:pPr lvl="2" marL="1120140" indent="-224027" defTabSz="896111">
              <a:lnSpc>
                <a:spcPct val="90000"/>
              </a:lnSpc>
              <a:spcBef>
                <a:spcPts val="500"/>
              </a:spcBef>
              <a:buClr>
                <a:srgbClr val="FF0000"/>
              </a:buClr>
              <a:buFontTx/>
              <a:buChar char="❖"/>
              <a:defRPr sz="2352"/>
            </a:pPr>
            <a:r>
              <a:t> DARE Class #61 (2009)</a:t>
            </a:r>
            <a:endParaRPr b="0" sz="1960"/>
          </a:p>
          <a:p>
            <a:pPr lvl="2" marL="1120140" indent="-224027" defTabSz="896111">
              <a:lnSpc>
                <a:spcPct val="90000"/>
              </a:lnSpc>
              <a:spcBef>
                <a:spcPts val="500"/>
              </a:spcBef>
              <a:buClr>
                <a:srgbClr val="FF0000"/>
              </a:buClr>
              <a:buFontTx/>
              <a:buChar char="❖"/>
              <a:defRPr sz="2352"/>
            </a:pPr>
            <a:r>
              <a:t> Education Liaison / Board of Directors</a:t>
            </a:r>
          </a:p>
          <a:p>
            <a:pPr lvl="3" marL="0" indent="1344168" defTabSz="896111">
              <a:lnSpc>
                <a:spcPct val="90000"/>
              </a:lnSpc>
              <a:spcBef>
                <a:spcPts val="500"/>
              </a:spcBef>
              <a:buSzTx/>
              <a:buNone/>
              <a:defRPr sz="2156"/>
            </a:pPr>
            <a:r>
              <a:t>       Ohio SRO Assoc. (OSROA.org)</a:t>
            </a:r>
            <a:endParaRPr b="0" sz="1764"/>
          </a:p>
          <a:p>
            <a:pPr lvl="3" marL="1568196" indent="-224027" defTabSz="896111">
              <a:lnSpc>
                <a:spcPct val="90000"/>
              </a:lnSpc>
              <a:spcBef>
                <a:spcPts val="400"/>
              </a:spcBef>
              <a:buClr>
                <a:srgbClr val="FF0000"/>
              </a:buClr>
              <a:buFontTx/>
              <a:buChar char="❖"/>
              <a:defRPr sz="2352"/>
            </a:pPr>
          </a:p>
          <a:p>
            <a:pPr lvl="2" marL="1120140" indent="-224027" defTabSz="896111">
              <a:lnSpc>
                <a:spcPct val="90000"/>
              </a:lnSpc>
              <a:spcBef>
                <a:spcPts val="500"/>
              </a:spcBef>
              <a:buClr>
                <a:srgbClr val="FF0000"/>
              </a:buClr>
              <a:buFontTx/>
              <a:buChar char="❑"/>
              <a:defRPr sz="2352"/>
            </a:pPr>
            <a:r>
              <a:t> Previous Experience:</a:t>
            </a:r>
            <a:endParaRPr b="0" sz="1960"/>
          </a:p>
          <a:p>
            <a:pPr lvl="2" marL="224027" indent="672084" defTabSz="896111">
              <a:lnSpc>
                <a:spcPct val="90000"/>
              </a:lnSpc>
              <a:spcBef>
                <a:spcPts val="500"/>
              </a:spcBef>
              <a:buSzTx/>
              <a:buNone/>
              <a:defRPr sz="2352"/>
            </a:pPr>
            <a:r>
              <a:t>     	JV Corrections Officer</a:t>
            </a:r>
            <a:endParaRPr b="0" sz="1960"/>
          </a:p>
          <a:p>
            <a:pPr lvl="2" marL="224027" indent="672084" defTabSz="896111">
              <a:lnSpc>
                <a:spcPct val="90000"/>
              </a:lnSpc>
              <a:spcBef>
                <a:spcPts val="500"/>
              </a:spcBef>
              <a:buSzTx/>
              <a:buNone/>
              <a:defRPr sz="2352"/>
            </a:pPr>
            <a:r>
              <a:t>     	Youth Minister</a:t>
            </a:r>
            <a:endParaRPr b="0" sz="1960"/>
          </a:p>
          <a:p>
            <a:pPr lvl="2" marL="224027" indent="672084" defTabSz="896111">
              <a:lnSpc>
                <a:spcPct val="90000"/>
              </a:lnSpc>
              <a:spcBef>
                <a:spcPts val="400"/>
              </a:spcBef>
              <a:buSzTx/>
              <a:buNone/>
              <a:defRPr sz="2352"/>
            </a:pPr>
          </a:p>
          <a:p>
            <a:pPr lvl="2" marL="1120140" indent="-224027" defTabSz="896111">
              <a:lnSpc>
                <a:spcPct val="90000"/>
              </a:lnSpc>
              <a:spcBef>
                <a:spcPts val="500"/>
              </a:spcBef>
              <a:buClr>
                <a:srgbClr val="FF0000"/>
              </a:buClr>
              <a:buFontTx/>
              <a:buChar char="❑"/>
              <a:defRPr sz="2352"/>
            </a:pPr>
            <a:r>
              <a:t> Family:</a:t>
            </a:r>
            <a:endParaRPr b="0" sz="1960"/>
          </a:p>
          <a:p>
            <a:pPr lvl="2" marL="224027" indent="672084" defTabSz="896111">
              <a:lnSpc>
                <a:spcPct val="90000"/>
              </a:lnSpc>
              <a:spcBef>
                <a:spcPts val="500"/>
              </a:spcBef>
              <a:buSzTx/>
              <a:buNone/>
              <a:defRPr sz="2352"/>
            </a:pPr>
            <a:r>
              <a:t>     	4 Kids</a:t>
            </a:r>
            <a:endParaRPr b="0" sz="1960"/>
          </a:p>
          <a:p>
            <a:pPr lvl="2" marL="224027" indent="672084" defTabSz="896111">
              <a:lnSpc>
                <a:spcPct val="90000"/>
              </a:lnSpc>
              <a:spcBef>
                <a:spcPts val="500"/>
              </a:spcBef>
              <a:buSzTx/>
              <a:buNone/>
              <a:defRPr sz="2352"/>
            </a:pPr>
            <a:r>
              <a:t>     	Married 32 years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itle 1"/>
          <p:cNvSpPr txBox="1"/>
          <p:nvPr>
            <p:ph type="title"/>
          </p:nvPr>
        </p:nvSpPr>
        <p:spPr>
          <a:prstGeom prst="rect">
            <a:avLst/>
          </a:prstGeom>
        </p:spPr>
        <p:txBody>
          <a:bodyPr/>
          <a:lstStyle>
            <a:lvl1pPr>
              <a:defRPr sz="3900"/>
            </a:lvl1pPr>
          </a:lstStyle>
          <a:p>
            <a:pPr/>
            <a:r>
              <a:t>Could this lead to a crisis incident?</a:t>
            </a:r>
          </a:p>
        </p:txBody>
      </p:sp>
      <p:sp>
        <p:nvSpPr>
          <p:cNvPr id="187" name="Rectangle 3"/>
          <p:cNvSpPr txBox="1"/>
          <p:nvPr/>
        </p:nvSpPr>
        <p:spPr>
          <a:xfrm>
            <a:off x="807719" y="1524000"/>
            <a:ext cx="8138161" cy="52967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28650" indent="-285750">
              <a:spcBef>
                <a:spcPts val="600"/>
              </a:spcBef>
              <a:buSzPct val="100000"/>
              <a:buChar char="✓"/>
              <a:defRPr b="1" sz="2800"/>
            </a:pPr>
            <a:r>
              <a:t>Student uprising</a:t>
            </a:r>
          </a:p>
          <a:p>
            <a:pPr marL="628650" indent="-285750">
              <a:spcBef>
                <a:spcPts val="600"/>
              </a:spcBef>
              <a:buSzPct val="100000"/>
              <a:buChar char="✓"/>
              <a:defRPr b="1" sz="2800"/>
            </a:pPr>
          </a:p>
          <a:p>
            <a:pPr marL="342900" indent="-342900">
              <a:spcBef>
                <a:spcPts val="600"/>
              </a:spcBef>
              <a:buSzPct val="100000"/>
              <a:buChar char="➢"/>
              <a:defRPr sz="2800"/>
            </a:pPr>
            <a:r>
              <a:t>A brawl involving dozens of students at a Philadelphia-area high school has resulted in the arrests of six teens</a:t>
            </a:r>
            <a:endParaRPr b="1"/>
          </a:p>
          <a:p>
            <a:pPr marL="342900" indent="-342900">
              <a:spcBef>
                <a:spcPts val="600"/>
              </a:spcBef>
              <a:buSzPct val="100000"/>
              <a:buChar char="➢"/>
              <a:defRPr sz="2800"/>
            </a:pPr>
            <a:r>
              <a:t>The melee broke out in a hallway outside the cafe</a:t>
            </a:r>
          </a:p>
          <a:p>
            <a:pPr marL="342900" indent="-342900">
              <a:spcBef>
                <a:spcPts val="600"/>
              </a:spcBef>
              <a:buSzPct val="100000"/>
              <a:buChar char="➢"/>
              <a:defRPr sz="2800"/>
            </a:pPr>
            <a:r>
              <a:t>bad blood between a couple of groups at the nearly 4,000-student school. Anywhere from 60 to 70 students were involved in the brawl but only a handful were arrested</a:t>
            </a:r>
            <a:endParaRPr b="1"/>
          </a:p>
          <a:p>
            <a:pPr marL="342900" indent="-342900">
              <a:spcBef>
                <a:spcPts val="600"/>
              </a:spcBef>
              <a:buSzPct val="100000"/>
              <a:buChar char="➢"/>
              <a:defRPr sz="1400"/>
            </a:pPr>
          </a:p>
          <a:p>
            <a:pPr marL="342900" indent="-342900">
              <a:spcBef>
                <a:spcPts val="300"/>
              </a:spcBef>
              <a:buSzPct val="100000"/>
              <a:buChar char="➢"/>
              <a:defRPr sz="1400">
                <a:solidFill>
                  <a:srgbClr val="0070C0"/>
                </a:solidFill>
              </a:defRPr>
            </a:pPr>
            <a:r>
              <a:t>nbcphiladelphia.com/news/local/Upper-Darby-High-School-Riot-228169681.html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87">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7"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Title 1"/>
          <p:cNvSpPr txBox="1"/>
          <p:nvPr>
            <p:ph type="title"/>
          </p:nvPr>
        </p:nvSpPr>
        <p:spPr>
          <a:prstGeom prst="rect">
            <a:avLst/>
          </a:prstGeom>
        </p:spPr>
        <p:txBody>
          <a:bodyPr/>
          <a:lstStyle>
            <a:lvl1pPr>
              <a:defRPr sz="3900"/>
            </a:lvl1pPr>
          </a:lstStyle>
          <a:p>
            <a:pPr/>
            <a:r>
              <a:t>Could this lead to a crisis incident?</a:t>
            </a:r>
          </a:p>
        </p:txBody>
      </p:sp>
      <p:sp>
        <p:nvSpPr>
          <p:cNvPr id="190" name="Rectangle 3"/>
          <p:cNvSpPr txBox="1"/>
          <p:nvPr/>
        </p:nvSpPr>
        <p:spPr>
          <a:xfrm>
            <a:off x="807719" y="1524000"/>
            <a:ext cx="8138161" cy="43752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28650" indent="-285750">
              <a:spcBef>
                <a:spcPts val="600"/>
              </a:spcBef>
              <a:buSzPct val="100000"/>
              <a:buChar char="✓"/>
              <a:defRPr b="1" sz="2800"/>
            </a:pPr>
            <a:r>
              <a:t>Terrorism</a:t>
            </a:r>
          </a:p>
          <a:p>
            <a:pPr marL="628650" indent="-285750">
              <a:spcBef>
                <a:spcPts val="600"/>
              </a:spcBef>
              <a:buSzPct val="100000"/>
              <a:buChar char="✓"/>
              <a:defRPr b="1" sz="2800"/>
            </a:pPr>
          </a:p>
          <a:p>
            <a:pPr marL="800100" indent="-457200">
              <a:spcBef>
                <a:spcPts val="600"/>
              </a:spcBef>
              <a:buSzPct val="100000"/>
              <a:buChar char="➢"/>
              <a:defRPr sz="2800"/>
            </a:pPr>
            <a:r>
              <a:t>September 2004 </a:t>
            </a:r>
          </a:p>
          <a:p>
            <a:pPr marL="800100" indent="-457200">
              <a:spcBef>
                <a:spcPts val="600"/>
              </a:spcBef>
              <a:buSzPct val="100000"/>
              <a:buChar char="➢"/>
              <a:defRPr b="1" sz="2800"/>
            </a:pPr>
            <a:r>
              <a:t>Beslan (Russia) school hostage crisis</a:t>
            </a:r>
          </a:p>
          <a:p>
            <a:pPr marL="800100" indent="-457200">
              <a:spcBef>
                <a:spcPts val="600"/>
              </a:spcBef>
              <a:buSzPct val="100000"/>
              <a:buChar char="➢"/>
              <a:defRPr sz="2800"/>
            </a:pPr>
            <a:r>
              <a:t>lasted three days </a:t>
            </a:r>
          </a:p>
          <a:p>
            <a:pPr marL="800100" indent="-457200">
              <a:spcBef>
                <a:spcPts val="600"/>
              </a:spcBef>
              <a:buSzPct val="100000"/>
              <a:buChar char="➢"/>
              <a:defRPr sz="2800"/>
            </a:pPr>
            <a:r>
              <a:t>over 1,100 hostages: including 777 children</a:t>
            </a:r>
            <a:endParaRPr b="1"/>
          </a:p>
          <a:p>
            <a:pPr marL="800100" indent="-457200">
              <a:spcBef>
                <a:spcPts val="600"/>
              </a:spcBef>
              <a:buSzPct val="100000"/>
              <a:buChar char="➢"/>
              <a:defRPr sz="2800"/>
            </a:pPr>
            <a:r>
              <a:t>death of over 380 people</a:t>
            </a:r>
            <a:endParaRPr b="1"/>
          </a:p>
          <a:p>
            <a:pPr marL="800100" indent="-457200">
              <a:spcBef>
                <a:spcPts val="600"/>
              </a:spcBef>
              <a:buSzPct val="100000"/>
              <a:buChar char="➢"/>
              <a:defRPr sz="2800"/>
            </a:pPr>
          </a:p>
          <a:p>
            <a:pPr marL="800100" indent="-457200">
              <a:spcBef>
                <a:spcPts val="300"/>
              </a:spcBef>
              <a:buSzPct val="100000"/>
              <a:buChar char="➢"/>
              <a:defRPr sz="1400">
                <a:solidFill>
                  <a:srgbClr val="0070C0"/>
                </a:solidFill>
              </a:defRPr>
            </a:pPr>
            <a:r>
              <a:t>en.wikipedia.org/wiki/Beslan_school_hostage_crisis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0">
                                            <p:txEl>
                                              <p:pRg st="2" end="2"/>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90">
                                            <p:txEl>
                                              <p:pRg st="3" end="3"/>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190">
                                            <p:txEl>
                                              <p:pRg st="4" end="4"/>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190">
                                            <p:txEl>
                                              <p:pRg st="5" end="5"/>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19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9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90">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itle 1"/>
          <p:cNvSpPr txBox="1"/>
          <p:nvPr>
            <p:ph type="title"/>
          </p:nvPr>
        </p:nvSpPr>
        <p:spPr>
          <a:prstGeom prst="rect">
            <a:avLst/>
          </a:prstGeom>
        </p:spPr>
        <p:txBody>
          <a:bodyPr/>
          <a:lstStyle/>
          <a:p>
            <a:pPr/>
            <a:r>
              <a:t>Recent major School HNT events</a:t>
            </a:r>
          </a:p>
        </p:txBody>
      </p:sp>
      <p:sp>
        <p:nvSpPr>
          <p:cNvPr id="193" name="Text Placeholder 2"/>
          <p:cNvSpPr txBox="1"/>
          <p:nvPr>
            <p:ph type="body" idx="1"/>
          </p:nvPr>
        </p:nvSpPr>
        <p:spPr>
          <a:xfrm>
            <a:off x="609600" y="1600200"/>
            <a:ext cx="8077200" cy="5105400"/>
          </a:xfrm>
          <a:prstGeom prst="rect">
            <a:avLst/>
          </a:prstGeom>
        </p:spPr>
        <p:txBody>
          <a:bodyPr/>
          <a:lstStyle/>
          <a:p>
            <a:pPr/>
            <a:r>
              <a:t>2006: Platte Canyon, CO High School</a:t>
            </a:r>
          </a:p>
          <a:p>
            <a:pPr lvl="1" marL="742950" indent="-285750">
              <a:spcBef>
                <a:spcPts val="500"/>
              </a:spcBef>
              <a:defRPr b="0" sz="2400"/>
            </a:pPr>
            <a:r>
              <a:t>53 year old male, took 6 females hostage</a:t>
            </a:r>
          </a:p>
          <a:p>
            <a:pPr lvl="1" marL="742950" indent="-285750">
              <a:spcBef>
                <a:spcPts val="500"/>
              </a:spcBef>
              <a:defRPr b="0" sz="2400"/>
            </a:pPr>
            <a:r>
              <a:t>Killed one, then himself</a:t>
            </a:r>
          </a:p>
        </p:txBody>
      </p:sp>
      <p:pic>
        <p:nvPicPr>
          <p:cNvPr id="194" name="Picture 3" descr="Picture 3"/>
          <p:cNvPicPr>
            <a:picLocks noChangeAspect="1"/>
          </p:cNvPicPr>
          <p:nvPr/>
        </p:nvPicPr>
        <p:blipFill>
          <a:blip r:embed="rId3">
            <a:extLst/>
          </a:blip>
          <a:stretch>
            <a:fillRect/>
          </a:stretch>
        </p:blipFill>
        <p:spPr>
          <a:xfrm>
            <a:off x="1524000" y="3048000"/>
            <a:ext cx="5962650" cy="3324225"/>
          </a:xfrm>
          <a:prstGeom prst="rect">
            <a:avLst/>
          </a:prstGeom>
          <a:ln w="12700">
            <a:miter lim="400000"/>
          </a:ln>
        </p:spPr>
      </p:pic>
      <p:sp>
        <p:nvSpPr>
          <p:cNvPr id="195" name="TextBox 6"/>
          <p:cNvSpPr txBox="1"/>
          <p:nvPr/>
        </p:nvSpPr>
        <p:spPr>
          <a:xfrm>
            <a:off x="960119" y="6372225"/>
            <a:ext cx="5533466" cy="44475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vl1pPr>
          </a:lstStyle>
          <a:p>
            <a:pPr/>
            <a:r>
              <a:t>youtube.com/watch?v=5iM9eLUXmig</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Title 1"/>
          <p:cNvSpPr txBox="1"/>
          <p:nvPr>
            <p:ph type="title"/>
          </p:nvPr>
        </p:nvSpPr>
        <p:spPr>
          <a:prstGeom prst="rect">
            <a:avLst/>
          </a:prstGeom>
        </p:spPr>
        <p:txBody>
          <a:bodyPr/>
          <a:lstStyle/>
          <a:p>
            <a:pPr/>
            <a:r>
              <a:t>Recent major School HNT events</a:t>
            </a:r>
          </a:p>
        </p:txBody>
      </p:sp>
      <p:sp>
        <p:nvSpPr>
          <p:cNvPr id="200" name="Text Placeholder 2"/>
          <p:cNvSpPr txBox="1"/>
          <p:nvPr>
            <p:ph type="body" idx="1"/>
          </p:nvPr>
        </p:nvSpPr>
        <p:spPr>
          <a:xfrm>
            <a:off x="609600" y="1600200"/>
            <a:ext cx="8077200" cy="5105400"/>
          </a:xfrm>
          <a:prstGeom prst="rect">
            <a:avLst/>
          </a:prstGeom>
        </p:spPr>
        <p:txBody>
          <a:bodyPr/>
          <a:lstStyle/>
          <a:p>
            <a:pPr/>
            <a:r>
              <a:t>2010: Panama City School Board Shooting</a:t>
            </a:r>
          </a:p>
          <a:p>
            <a:pPr lvl="1" marL="742950" indent="-285750">
              <a:spcBef>
                <a:spcPts val="500"/>
              </a:spcBef>
              <a:defRPr b="0" sz="2400"/>
            </a:pPr>
            <a:r>
              <a:t>56 year old ex-convict, over 12 shots</a:t>
            </a:r>
          </a:p>
          <a:p>
            <a:pPr lvl="1" marL="742950" indent="-285750">
              <a:spcBef>
                <a:spcPts val="500"/>
              </a:spcBef>
              <a:defRPr b="0" sz="2400"/>
            </a:pPr>
            <a:r>
              <a:t>Upset that his wife had been fired by the board</a:t>
            </a:r>
          </a:p>
        </p:txBody>
      </p:sp>
      <p:pic>
        <p:nvPicPr>
          <p:cNvPr id="201" name="Picture 3" descr="Picture 3"/>
          <p:cNvPicPr>
            <a:picLocks noChangeAspect="1"/>
          </p:cNvPicPr>
          <p:nvPr/>
        </p:nvPicPr>
        <p:blipFill>
          <a:blip r:embed="rId3">
            <a:extLst/>
          </a:blip>
          <a:stretch>
            <a:fillRect/>
          </a:stretch>
        </p:blipFill>
        <p:spPr>
          <a:xfrm>
            <a:off x="1219200" y="3124200"/>
            <a:ext cx="6543675" cy="2647950"/>
          </a:xfrm>
          <a:prstGeom prst="rect">
            <a:avLst/>
          </a:prstGeom>
          <a:ln w="12700">
            <a:miter lim="400000"/>
          </a:ln>
        </p:spPr>
      </p:pic>
      <p:sp>
        <p:nvSpPr>
          <p:cNvPr id="202" name="TextBox 4"/>
          <p:cNvSpPr txBox="1"/>
          <p:nvPr/>
        </p:nvSpPr>
        <p:spPr>
          <a:xfrm>
            <a:off x="1264919" y="6019800"/>
            <a:ext cx="4675893" cy="44475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vl1pPr>
          </a:lstStyle>
          <a:p>
            <a:pPr/>
            <a:r>
              <a:t>https://youtu.be/ZMTIH3-O1Ro</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Title 1"/>
          <p:cNvSpPr txBox="1"/>
          <p:nvPr>
            <p:ph type="title"/>
          </p:nvPr>
        </p:nvSpPr>
        <p:spPr>
          <a:prstGeom prst="rect">
            <a:avLst/>
          </a:prstGeom>
        </p:spPr>
        <p:txBody>
          <a:bodyPr/>
          <a:lstStyle/>
          <a:p>
            <a:pPr/>
            <a:r>
              <a:t>Recent major School HNT events</a:t>
            </a:r>
          </a:p>
        </p:txBody>
      </p:sp>
      <p:sp>
        <p:nvSpPr>
          <p:cNvPr id="207" name="Text Placeholder 2"/>
          <p:cNvSpPr txBox="1"/>
          <p:nvPr>
            <p:ph type="body" idx="1"/>
          </p:nvPr>
        </p:nvSpPr>
        <p:spPr>
          <a:xfrm>
            <a:off x="609600" y="1600200"/>
            <a:ext cx="8077200" cy="5105400"/>
          </a:xfrm>
          <a:prstGeom prst="rect">
            <a:avLst/>
          </a:prstGeom>
        </p:spPr>
        <p:txBody>
          <a:bodyPr/>
          <a:lstStyle/>
          <a:p>
            <a:pPr/>
            <a:r>
              <a:t>2013: Dothan, AL kidnapping from bus</a:t>
            </a:r>
          </a:p>
          <a:p>
            <a:pPr lvl="1" marL="742950" indent="-285750">
              <a:spcBef>
                <a:spcPts val="500"/>
              </a:spcBef>
              <a:defRPr b="0" sz="2400"/>
            </a:pPr>
            <a:r>
              <a:t>Bus Driver killed, 5 year old boy kidnapped</a:t>
            </a:r>
          </a:p>
          <a:p>
            <a:pPr lvl="1" marL="742950" indent="-285750">
              <a:spcBef>
                <a:spcPts val="500"/>
              </a:spcBef>
              <a:defRPr b="0" sz="2400"/>
            </a:pPr>
            <a:r>
              <a:t>7 days in a bunker, 65 year old Vietnam vet</a:t>
            </a:r>
          </a:p>
        </p:txBody>
      </p:sp>
      <p:pic>
        <p:nvPicPr>
          <p:cNvPr id="208" name="Picture 1" descr="Picture 1"/>
          <p:cNvPicPr>
            <a:picLocks noChangeAspect="1"/>
          </p:cNvPicPr>
          <p:nvPr/>
        </p:nvPicPr>
        <p:blipFill>
          <a:blip r:embed="rId3">
            <a:extLst/>
          </a:blip>
          <a:stretch>
            <a:fillRect/>
          </a:stretch>
        </p:blipFill>
        <p:spPr>
          <a:xfrm>
            <a:off x="1176337" y="3048000"/>
            <a:ext cx="6943726" cy="2695575"/>
          </a:xfrm>
          <a:prstGeom prst="rect">
            <a:avLst/>
          </a:prstGeom>
          <a:ln w="12700">
            <a:miter lim="400000"/>
          </a:ln>
        </p:spPr>
      </p:pic>
      <p:sp>
        <p:nvSpPr>
          <p:cNvPr id="209" name="TextBox 3"/>
          <p:cNvSpPr txBox="1"/>
          <p:nvPr/>
        </p:nvSpPr>
        <p:spPr>
          <a:xfrm>
            <a:off x="1569719" y="6096000"/>
            <a:ext cx="5434321" cy="44475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vl1pPr>
          </a:lstStyle>
          <a:p>
            <a:pPr/>
            <a:r>
              <a:t>youtube.com/watch?v=X_akOqVtxz4</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itle 1"/>
          <p:cNvSpPr txBox="1"/>
          <p:nvPr>
            <p:ph type="title"/>
          </p:nvPr>
        </p:nvSpPr>
        <p:spPr>
          <a:prstGeom prst="rect">
            <a:avLst/>
          </a:prstGeom>
        </p:spPr>
        <p:txBody>
          <a:bodyPr/>
          <a:lstStyle/>
          <a:p>
            <a:pPr/>
            <a:r>
              <a:t>HNT Team Setup and Roles</a:t>
            </a:r>
          </a:p>
        </p:txBody>
      </p:sp>
      <p:sp>
        <p:nvSpPr>
          <p:cNvPr id="214" name="Text Placeholder 2"/>
          <p:cNvSpPr txBox="1"/>
          <p:nvPr>
            <p:ph type="body" idx="1"/>
          </p:nvPr>
        </p:nvSpPr>
        <p:spPr>
          <a:xfrm>
            <a:off x="609600" y="1600200"/>
            <a:ext cx="8077200" cy="5029200"/>
          </a:xfrm>
          <a:prstGeom prst="rect">
            <a:avLst/>
          </a:prstGeom>
        </p:spPr>
        <p:txBody>
          <a:bodyPr/>
          <a:lstStyle/>
          <a:p>
            <a:pPr/>
            <a:r>
              <a:t>Primary: </a:t>
            </a:r>
            <a:r>
              <a:rPr b="0"/>
              <a:t>builds rapport with suspect</a:t>
            </a:r>
            <a:endParaRPr b="0"/>
          </a:p>
          <a:p>
            <a:pPr/>
            <a:endParaRPr b="0"/>
          </a:p>
          <a:p>
            <a:pPr/>
            <a:r>
              <a:t>Secondary: </a:t>
            </a:r>
            <a:r>
              <a:rPr b="0"/>
              <a:t>monitors primary, gives feedback</a:t>
            </a:r>
            <a:endParaRPr b="0"/>
          </a:p>
          <a:p>
            <a:pPr/>
            <a:endParaRPr b="0"/>
          </a:p>
          <a:p>
            <a:pPr/>
            <a:r>
              <a:t>Intel: </a:t>
            </a:r>
            <a:r>
              <a:rPr b="0"/>
              <a:t>gathers and delivers intel to commander</a:t>
            </a:r>
            <a:endParaRPr b="0"/>
          </a:p>
          <a:p>
            <a:pPr/>
            <a:endParaRPr b="0"/>
          </a:p>
          <a:p>
            <a:pPr/>
            <a:r>
              <a:t>Scribe: </a:t>
            </a:r>
            <a:r>
              <a:rPr b="0"/>
              <a:t>chronological log of all events </a:t>
            </a:r>
            <a:endParaRPr b="0"/>
          </a:p>
          <a:p>
            <a:pPr/>
            <a:endParaRPr b="0"/>
          </a:p>
          <a:p>
            <a:pPr/>
            <a:r>
              <a:t>Commander: </a:t>
            </a:r>
            <a:r>
              <a:rPr b="0"/>
              <a:t>confers with other commanders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4">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1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14">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2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14">
                                            <p:txEl>
                                              <p:pRg st="4" end="4"/>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214">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1" fill="hold">
                                  <p:stCondLst>
                                    <p:cond delay="0"/>
                                  </p:stCondLst>
                                  <p:iterate type="el" backwards="0">
                                    <p:tmAbs val="0"/>
                                  </p:iterate>
                                  <p:childTnLst>
                                    <p:set>
                                      <p:cBhvr>
                                        <p:cTn id="29" fill="hold"/>
                                        <p:tgtEl>
                                          <p:spTgt spid="214">
                                            <p:txEl>
                                              <p:pRg st="6" end="6"/>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1" fill="hold">
                                  <p:stCondLst>
                                    <p:cond delay="0"/>
                                  </p:stCondLst>
                                  <p:iterate type="el" backwards="0">
                                    <p:tmAbs val="0"/>
                                  </p:iterate>
                                  <p:childTnLst>
                                    <p:set>
                                      <p:cBhvr>
                                        <p:cTn id="32" fill="hold"/>
                                        <p:tgtEl>
                                          <p:spTgt spid="21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14">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4"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Title 1"/>
          <p:cNvSpPr txBox="1"/>
          <p:nvPr>
            <p:ph type="title"/>
          </p:nvPr>
        </p:nvSpPr>
        <p:spPr>
          <a:prstGeom prst="rect">
            <a:avLst/>
          </a:prstGeom>
        </p:spPr>
        <p:txBody>
          <a:bodyPr/>
          <a:lstStyle/>
          <a:p>
            <a:pPr/>
            <a:r>
              <a:t>Top Priorities</a:t>
            </a:r>
          </a:p>
        </p:txBody>
      </p:sp>
      <p:sp>
        <p:nvSpPr>
          <p:cNvPr id="219" name="Text Placeholder 2"/>
          <p:cNvSpPr txBox="1"/>
          <p:nvPr>
            <p:ph type="body" idx="1"/>
          </p:nvPr>
        </p:nvSpPr>
        <p:spPr>
          <a:xfrm>
            <a:off x="609600" y="1600200"/>
            <a:ext cx="8077200" cy="5105400"/>
          </a:xfrm>
          <a:prstGeom prst="rect">
            <a:avLst/>
          </a:prstGeom>
        </p:spPr>
        <p:txBody>
          <a:bodyPr/>
          <a:lstStyle/>
          <a:p>
            <a:pPr/>
            <a:r>
              <a:t>Officer Safety 1</a:t>
            </a:r>
            <a:r>
              <a:rPr baseline="30000"/>
              <a:t>st</a:t>
            </a:r>
            <a:r>
              <a:t>!</a:t>
            </a:r>
          </a:p>
          <a:p>
            <a:pPr lvl="1" marL="742950" indent="-285750">
              <a:spcBef>
                <a:spcPts val="500"/>
              </a:spcBef>
              <a:defRPr b="0" sz="2400"/>
            </a:pPr>
            <a:r>
              <a:t>Scene management</a:t>
            </a:r>
          </a:p>
          <a:p>
            <a:pPr lvl="1" marL="742950" indent="-285750">
              <a:spcBef>
                <a:spcPts val="500"/>
              </a:spcBef>
              <a:defRPr b="0" sz="2400"/>
            </a:pPr>
            <a:r>
              <a:t>Perimeters</a:t>
            </a:r>
          </a:p>
          <a:p>
            <a:pPr lvl="1" marL="742950" indent="-285750">
              <a:spcBef>
                <a:spcPts val="500"/>
              </a:spcBef>
              <a:defRPr b="0" sz="2400"/>
            </a:pPr>
            <a:r>
              <a:t>Evacuation of bystanders</a:t>
            </a:r>
          </a:p>
          <a:p>
            <a:pPr lvl="1" marL="742950" indent="-285750">
              <a:spcBef>
                <a:spcPts val="500"/>
              </a:spcBef>
              <a:defRPr b="0" sz="2400"/>
            </a:pPr>
            <a:r>
              <a:t>Avoid face-to-face</a:t>
            </a:r>
          </a:p>
          <a:p>
            <a:pPr/>
            <a:r>
              <a:t>Preservation of life (all lives)</a:t>
            </a:r>
          </a:p>
          <a:p>
            <a:pPr/>
            <a:r>
              <a:t>Containment</a:t>
            </a:r>
          </a:p>
          <a:p>
            <a:pPr/>
            <a:r>
              <a:t>Surrender</a:t>
            </a:r>
          </a:p>
          <a:p>
            <a:pPr/>
            <a:r>
              <a:t>Arrest</a:t>
            </a:r>
          </a:p>
          <a:p>
            <a:pPr/>
            <a:r>
              <a:t>Protection of property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9">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219">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219">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219">
                                            <p:txEl>
                                              <p:pRg st="3" end="3"/>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2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1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1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19">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9"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itle 1"/>
          <p:cNvSpPr txBox="1"/>
          <p:nvPr>
            <p:ph type="title"/>
          </p:nvPr>
        </p:nvSpPr>
        <p:spPr>
          <a:prstGeom prst="rect">
            <a:avLst/>
          </a:prstGeom>
        </p:spPr>
        <p:txBody>
          <a:bodyPr/>
          <a:lstStyle/>
          <a:p>
            <a:pPr/>
            <a:r>
              <a:t>YOU, our biggest asset</a:t>
            </a:r>
          </a:p>
        </p:txBody>
      </p:sp>
      <p:sp>
        <p:nvSpPr>
          <p:cNvPr id="224" name="Text Placeholder 2"/>
          <p:cNvSpPr txBox="1"/>
          <p:nvPr>
            <p:ph type="body" idx="1"/>
          </p:nvPr>
        </p:nvSpPr>
        <p:spPr>
          <a:xfrm>
            <a:off x="609600" y="1600200"/>
            <a:ext cx="8077200" cy="5181600"/>
          </a:xfrm>
          <a:prstGeom prst="rect">
            <a:avLst/>
          </a:prstGeom>
        </p:spPr>
        <p:txBody>
          <a:bodyPr/>
          <a:lstStyle/>
          <a:p>
            <a:pPr/>
            <a:r>
              <a:t>Gather Intel</a:t>
            </a:r>
          </a:p>
          <a:p>
            <a:pPr/>
            <a:r>
              <a:t>Interviews</a:t>
            </a:r>
          </a:p>
          <a:p>
            <a:pPr/>
            <a:r>
              <a:t>student records/phone #’s</a:t>
            </a:r>
          </a:p>
          <a:p>
            <a:pPr/>
            <a:r>
              <a:t>discipline records &amp; known associates</a:t>
            </a:r>
          </a:p>
          <a:p>
            <a:pPr/>
            <a:r>
              <a:t>guidance/admin connection</a:t>
            </a:r>
          </a:p>
          <a:p>
            <a:pPr/>
            <a:r>
              <a:t>OLEA liaison</a:t>
            </a:r>
          </a:p>
          <a:p>
            <a:pPr/>
            <a:r>
              <a:t>school cameras &amp; Lockers, sketch of the room</a:t>
            </a:r>
          </a:p>
          <a:p>
            <a:pPr/>
            <a:r>
              <a:t>social media</a:t>
            </a:r>
          </a:p>
          <a:p>
            <a:pPr/>
            <a:r>
              <a:t>5 W’s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2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2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2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2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224">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4"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Title 1"/>
          <p:cNvSpPr txBox="1"/>
          <p:nvPr>
            <p:ph type="title"/>
          </p:nvPr>
        </p:nvSpPr>
        <p:spPr>
          <a:prstGeom prst="rect">
            <a:avLst/>
          </a:prstGeom>
        </p:spPr>
        <p:txBody>
          <a:bodyPr/>
          <a:lstStyle/>
          <a:p>
            <a:pPr/>
            <a:r>
              <a:t>Philosophy of Crisis Negotiation</a:t>
            </a:r>
          </a:p>
        </p:txBody>
      </p:sp>
      <p:sp>
        <p:nvSpPr>
          <p:cNvPr id="229" name="Text Placeholder 2"/>
          <p:cNvSpPr txBox="1"/>
          <p:nvPr>
            <p:ph type="body" idx="1"/>
          </p:nvPr>
        </p:nvSpPr>
        <p:spPr>
          <a:xfrm>
            <a:off x="609600" y="1600200"/>
            <a:ext cx="8534400" cy="5257800"/>
          </a:xfrm>
          <a:prstGeom prst="rect">
            <a:avLst/>
          </a:prstGeom>
        </p:spPr>
        <p:txBody>
          <a:bodyPr/>
          <a:lstStyle/>
          <a:p>
            <a:pPr>
              <a:lnSpc>
                <a:spcPct val="90000"/>
              </a:lnSpc>
            </a:pPr>
            <a:r>
              <a:t>Self Control: </a:t>
            </a:r>
          </a:p>
          <a:p>
            <a:pPr lvl="1" marL="742950" indent="-285750">
              <a:lnSpc>
                <a:spcPct val="90000"/>
              </a:lnSpc>
              <a:spcBef>
                <a:spcPts val="400"/>
              </a:spcBef>
              <a:defRPr b="0" sz="2000"/>
            </a:pPr>
            <a:r>
              <a:t>If you can’t control yourself, you can’t control the situation</a:t>
            </a:r>
            <a:endParaRPr sz="2400"/>
          </a:p>
          <a:p>
            <a:pPr>
              <a:lnSpc>
                <a:spcPct val="90000"/>
              </a:lnSpc>
            </a:pPr>
            <a:r>
              <a:t>Approach: </a:t>
            </a:r>
          </a:p>
          <a:p>
            <a:pPr lvl="1" marL="742950" indent="-285750">
              <a:lnSpc>
                <a:spcPct val="90000"/>
              </a:lnSpc>
              <a:spcBef>
                <a:spcPts val="400"/>
              </a:spcBef>
              <a:defRPr b="0" sz="2000"/>
            </a:pPr>
            <a:r>
              <a:t>Lower tension by: the process, understanding, effective listening, respect</a:t>
            </a:r>
            <a:endParaRPr sz="2400"/>
          </a:p>
          <a:p>
            <a:pPr>
              <a:lnSpc>
                <a:spcPct val="90000"/>
              </a:lnSpc>
            </a:pPr>
            <a:r>
              <a:t>Empathy: </a:t>
            </a:r>
          </a:p>
          <a:p>
            <a:pPr lvl="1" marL="742950" indent="-285750">
              <a:lnSpc>
                <a:spcPct val="90000"/>
              </a:lnSpc>
              <a:spcBef>
                <a:spcPts val="400"/>
              </a:spcBef>
              <a:defRPr b="0" sz="2000"/>
            </a:pPr>
            <a:r>
              <a:t>Eyes of suspect, absorb tension, your tone indicates your attitude</a:t>
            </a:r>
          </a:p>
          <a:p>
            <a:pPr>
              <a:lnSpc>
                <a:spcPct val="90000"/>
              </a:lnSpc>
            </a:pPr>
            <a:r>
              <a:t>Process: </a:t>
            </a:r>
          </a:p>
          <a:p>
            <a:pPr lvl="1" marL="742950" indent="-285750">
              <a:lnSpc>
                <a:spcPct val="90000"/>
              </a:lnSpc>
              <a:spcBef>
                <a:spcPts val="400"/>
              </a:spcBef>
              <a:defRPr b="0" sz="2000"/>
            </a:pPr>
            <a:r>
              <a:t>Agree without conceding, problem-solving, don’t argue, context</a:t>
            </a:r>
            <a:endParaRPr sz="2400"/>
          </a:p>
          <a:p>
            <a:pPr>
              <a:lnSpc>
                <a:spcPct val="90000"/>
              </a:lnSpc>
            </a:pPr>
            <a:r>
              <a:t>Obstacles: </a:t>
            </a:r>
          </a:p>
          <a:p>
            <a:pPr lvl="1" marL="742950" indent="-285750">
              <a:lnSpc>
                <a:spcPct val="90000"/>
              </a:lnSpc>
              <a:spcBef>
                <a:spcPts val="400"/>
              </a:spcBef>
              <a:defRPr b="0" sz="2000"/>
            </a:pPr>
            <a:r>
              <a:t>Losing face, unmet needs, not vested/ready for agreement, misunderstood, maligned</a:t>
            </a:r>
          </a:p>
          <a:p>
            <a:pPr>
              <a:lnSpc>
                <a:spcPct val="90000"/>
              </a:lnSpc>
            </a:pPr>
            <a:r>
              <a:t>Basic Human Needs: </a:t>
            </a:r>
          </a:p>
          <a:p>
            <a:pPr lvl="1" marL="742950" indent="-285750">
              <a:lnSpc>
                <a:spcPct val="90000"/>
              </a:lnSpc>
              <a:spcBef>
                <a:spcPts val="400"/>
              </a:spcBef>
              <a:defRPr b="0" sz="2000"/>
            </a:pPr>
            <a:r>
              <a:t>Security, Recognition, Control, Dignity, Accomplishment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9">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2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29">
                                            <p:txEl>
                                              <p:pRg st="2" end="2"/>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22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9">
                                            <p:txEl>
                                              <p:pRg st="4" end="4"/>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22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229">
                                            <p:txEl>
                                              <p:pRg st="6" end="6"/>
                                            </p:txEl>
                                          </p:spTgt>
                                        </p:tgtEl>
                                        <p:attrNameLst>
                                          <p:attrName>style.visibility</p:attrName>
                                        </p:attrNameLst>
                                      </p:cBhvr>
                                      <p:to>
                                        <p:strVal val="visible"/>
                                      </p:to>
                                    </p:set>
                                  </p:childTnLst>
                                </p:cTn>
                              </p:par>
                              <p:par>
                                <p:cTn id="27" presetClass="entr" nodeType="withEffect" presetSubtype="0" presetID="1" grpId="1" fill="hold">
                                  <p:stCondLst>
                                    <p:cond delay="0"/>
                                  </p:stCondLst>
                                  <p:iterate type="el" backwards="0">
                                    <p:tmAbs val="0"/>
                                  </p:iterate>
                                  <p:childTnLst>
                                    <p:set>
                                      <p:cBhvr>
                                        <p:cTn id="28" fill="hold"/>
                                        <p:tgtEl>
                                          <p:spTgt spid="22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29">
                                            <p:txEl>
                                              <p:pRg st="8" end="8"/>
                                            </p:txEl>
                                          </p:spTgt>
                                        </p:tgtEl>
                                        <p:attrNameLst>
                                          <p:attrName>style.visibility</p:attrName>
                                        </p:attrNameLst>
                                      </p:cBhvr>
                                      <p:to>
                                        <p:strVal val="visible"/>
                                      </p:to>
                                    </p:set>
                                  </p:childTnLst>
                                </p:cTn>
                              </p:par>
                              <p:par>
                                <p:cTn id="33" presetClass="entr" nodeType="withEffect" presetSubtype="0" presetID="1" grpId="1" fill="hold">
                                  <p:stCondLst>
                                    <p:cond delay="0"/>
                                  </p:stCondLst>
                                  <p:iterate type="el" backwards="0">
                                    <p:tmAbs val="0"/>
                                  </p:iterate>
                                  <p:childTnLst>
                                    <p:set>
                                      <p:cBhvr>
                                        <p:cTn id="34" fill="hold"/>
                                        <p:tgtEl>
                                          <p:spTgt spid="22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 fill="hold">
                                  <p:stCondLst>
                                    <p:cond delay="0"/>
                                  </p:stCondLst>
                                  <p:iterate type="el" backwards="0">
                                    <p:tmAbs val="0"/>
                                  </p:iterate>
                                  <p:childTnLst>
                                    <p:set>
                                      <p:cBhvr>
                                        <p:cTn id="38" fill="hold"/>
                                        <p:tgtEl>
                                          <p:spTgt spid="229">
                                            <p:txEl>
                                              <p:pRg st="10" end="10"/>
                                            </p:txEl>
                                          </p:spTgt>
                                        </p:tgtEl>
                                        <p:attrNameLst>
                                          <p:attrName>style.visibility</p:attrName>
                                        </p:attrNameLst>
                                      </p:cBhvr>
                                      <p:to>
                                        <p:strVal val="visible"/>
                                      </p:to>
                                    </p:set>
                                  </p:childTnLst>
                                </p:cTn>
                              </p:par>
                              <p:par>
                                <p:cTn id="39" presetClass="entr" nodeType="withEffect" presetSubtype="0" presetID="1" grpId="1" fill="hold">
                                  <p:stCondLst>
                                    <p:cond delay="0"/>
                                  </p:stCondLst>
                                  <p:iterate type="el" backwards="0">
                                    <p:tmAbs val="0"/>
                                  </p:iterate>
                                  <p:childTnLst>
                                    <p:set>
                                      <p:cBhvr>
                                        <p:cTn id="40" fill="hold"/>
                                        <p:tgtEl>
                                          <p:spTgt spid="229">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9"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itle 1"/>
          <p:cNvSpPr txBox="1"/>
          <p:nvPr>
            <p:ph type="title"/>
          </p:nvPr>
        </p:nvSpPr>
        <p:spPr>
          <a:prstGeom prst="rect">
            <a:avLst/>
          </a:prstGeom>
        </p:spPr>
        <p:txBody>
          <a:bodyPr/>
          <a:lstStyle/>
          <a:p>
            <a:pPr/>
            <a:r>
              <a:t>5 Truths (regardless of culture)</a:t>
            </a:r>
          </a:p>
        </p:txBody>
      </p:sp>
      <p:sp>
        <p:nvSpPr>
          <p:cNvPr id="234" name="Content Placeholder 2"/>
          <p:cNvSpPr txBox="1"/>
          <p:nvPr>
            <p:ph type="body" idx="1"/>
          </p:nvPr>
        </p:nvSpPr>
        <p:spPr>
          <a:prstGeom prst="rect">
            <a:avLst/>
          </a:prstGeom>
        </p:spPr>
        <p:txBody>
          <a:bodyPr/>
          <a:lstStyle/>
          <a:p>
            <a:pPr/>
            <a:r>
              <a:t>All want to be respected / treated with dignity</a:t>
            </a:r>
          </a:p>
          <a:p>
            <a:pPr lvl="1" marL="742950" indent="-285750">
              <a:spcBef>
                <a:spcPts val="500"/>
              </a:spcBef>
              <a:defRPr b="0" sz="2400"/>
            </a:pPr>
            <a:r>
              <a:t>Disrespect = fight</a:t>
            </a:r>
          </a:p>
          <a:p>
            <a:pPr/>
            <a:r>
              <a:t>Asked rather than told to do it (ask = respect)</a:t>
            </a:r>
          </a:p>
          <a:p>
            <a:pPr/>
            <a:r>
              <a:t>Tell them “why” up front to get cooperation</a:t>
            </a:r>
          </a:p>
          <a:p>
            <a:pPr/>
            <a:r>
              <a:t>Options instead of threats</a:t>
            </a:r>
          </a:p>
          <a:p>
            <a:pPr lvl="1" marL="742950" indent="-285750">
              <a:spcBef>
                <a:spcPts val="500"/>
              </a:spcBef>
              <a:defRPr b="0" sz="2400"/>
            </a:pPr>
            <a:r>
              <a:t>May allow person to save face</a:t>
            </a:r>
          </a:p>
          <a:p>
            <a:pPr/>
            <a:r>
              <a:t>All want a second chance if available (Save Face?)</a:t>
            </a:r>
          </a:p>
          <a:p>
            <a:pPr/>
          </a:p>
          <a:p>
            <a:pPr marL="0" indent="0" algn="ctr">
              <a:buSzTx/>
              <a:buNone/>
              <a:defRPr i="1"/>
            </a:pPr>
            <a:r>
              <a:t>Remember Officer safety is first!!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4">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2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34">
                                            <p:txEl>
                                              <p:pRg st="4" end="4"/>
                                            </p:txEl>
                                          </p:spTgt>
                                        </p:tgtEl>
                                        <p:attrNameLst>
                                          <p:attrName>style.visibility</p:attrName>
                                        </p:attrNameLst>
                                      </p:cBhvr>
                                      <p:to>
                                        <p:strVal val="visible"/>
                                      </p:to>
                                    </p:set>
                                  </p:childTnLst>
                                </p:cTn>
                              </p:par>
                              <p:par>
                                <p:cTn id="23" presetClass="entr" nodeType="withEffect" presetSubtype="0" presetID="1" grpId="1" fill="hold">
                                  <p:stCondLst>
                                    <p:cond delay="0"/>
                                  </p:stCondLst>
                                  <p:iterate type="el" backwards="0">
                                    <p:tmAbs val="0"/>
                                  </p:iterate>
                                  <p:childTnLst>
                                    <p:set>
                                      <p:cBhvr>
                                        <p:cTn id="24" fill="hold"/>
                                        <p:tgtEl>
                                          <p:spTgt spid="23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3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3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34">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4"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Rectangle 2"/>
          <p:cNvSpPr txBox="1"/>
          <p:nvPr>
            <p:ph type="title"/>
          </p:nvPr>
        </p:nvSpPr>
        <p:spPr>
          <a:prstGeom prst="rect">
            <a:avLst/>
          </a:prstGeom>
        </p:spPr>
        <p:txBody>
          <a:bodyPr/>
          <a:lstStyle>
            <a:lvl1pPr>
              <a:defRPr sz="4800"/>
            </a:lvl1pPr>
          </a:lstStyle>
          <a:p>
            <a:pPr/>
            <a:r>
              <a:t>Past Training received:</a:t>
            </a:r>
          </a:p>
        </p:txBody>
      </p:sp>
      <p:sp>
        <p:nvSpPr>
          <p:cNvPr id="94" name="Rectangle 3"/>
          <p:cNvSpPr txBox="1"/>
          <p:nvPr>
            <p:ph type="body" idx="1"/>
          </p:nvPr>
        </p:nvSpPr>
        <p:spPr>
          <a:prstGeom prst="rect">
            <a:avLst/>
          </a:prstGeom>
        </p:spPr>
        <p:txBody>
          <a:bodyPr/>
          <a:lstStyle/>
          <a:p>
            <a:pPr>
              <a:defRPr>
                <a:solidFill>
                  <a:srgbClr val="1F497D"/>
                </a:solidFill>
              </a:defRPr>
            </a:pPr>
            <a:r>
              <a:t>OPOTA Basic HNT		40 hrs</a:t>
            </a:r>
          </a:p>
          <a:p>
            <a:pPr>
              <a:defRPr>
                <a:solidFill>
                  <a:srgbClr val="1F497D"/>
                </a:solidFill>
              </a:defRPr>
            </a:pPr>
            <a:r>
              <a:t>OPOTA Advanced HNT		40 hrs</a:t>
            </a:r>
          </a:p>
          <a:p>
            <a:pPr>
              <a:defRPr>
                <a:solidFill>
                  <a:srgbClr val="1F497D"/>
                </a:solidFill>
              </a:defRPr>
            </a:pPr>
            <a:r>
              <a:t>FBI Basic HNT			40 hrs</a:t>
            </a:r>
          </a:p>
          <a:p>
            <a:pPr>
              <a:defRPr>
                <a:solidFill>
                  <a:srgbClr val="1F497D"/>
                </a:solidFill>
              </a:defRPr>
            </a:pPr>
            <a:r>
              <a:t>Crisis Intervention Team	40 hrs</a:t>
            </a:r>
          </a:p>
          <a:p>
            <a:pPr>
              <a:defRPr>
                <a:solidFill>
                  <a:srgbClr val="1F497D"/>
                </a:solidFill>
              </a:defRPr>
            </a:pPr>
            <a:r>
              <a:t>PATC Phase I HNT		40 hrs</a:t>
            </a:r>
          </a:p>
          <a:p>
            <a:pPr>
              <a:defRPr>
                <a:solidFill>
                  <a:srgbClr val="1F497D"/>
                </a:solidFill>
              </a:defRPr>
            </a:pPr>
            <a:r>
              <a:t>PATC Phase II &amp; III HNT	40 hrs</a:t>
            </a:r>
          </a:p>
          <a:p>
            <a:pPr>
              <a:defRPr>
                <a:solidFill>
                  <a:srgbClr val="1F497D"/>
                </a:solidFill>
              </a:defRPr>
            </a:pPr>
            <a:r>
              <a:t>PATC Phase IV Recert		  8 hrs</a:t>
            </a:r>
          </a:p>
          <a:p>
            <a:pPr>
              <a:defRPr>
                <a:solidFill>
                  <a:srgbClr val="1F497D"/>
                </a:solidFill>
              </a:defRPr>
            </a:pPr>
            <a:r>
              <a:t>School Safety Seminar		16 hrs</a:t>
            </a:r>
          </a:p>
          <a:p>
            <a:pPr>
              <a:defRPr>
                <a:solidFill>
                  <a:srgbClr val="1F497D"/>
                </a:solidFill>
              </a:defRPr>
            </a:pPr>
            <a:r>
              <a:t>OPOTA Scenario House (x2)	72 hrs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itle 1"/>
          <p:cNvSpPr txBox="1"/>
          <p:nvPr>
            <p:ph type="title"/>
          </p:nvPr>
        </p:nvSpPr>
        <p:spPr>
          <a:prstGeom prst="rect">
            <a:avLst/>
          </a:prstGeom>
        </p:spPr>
        <p:txBody>
          <a:bodyPr/>
          <a:lstStyle/>
          <a:p>
            <a:pPr/>
            <a:r>
              <a:t>3 Communication Arts-Aristotle</a:t>
            </a:r>
          </a:p>
        </p:txBody>
      </p:sp>
      <p:sp>
        <p:nvSpPr>
          <p:cNvPr id="239" name="Content Placeholder 2"/>
          <p:cNvSpPr txBox="1"/>
          <p:nvPr>
            <p:ph type="body" idx="1"/>
          </p:nvPr>
        </p:nvSpPr>
        <p:spPr>
          <a:xfrm>
            <a:off x="762000" y="1600200"/>
            <a:ext cx="8458200" cy="5076825"/>
          </a:xfrm>
          <a:prstGeom prst="rect">
            <a:avLst/>
          </a:prstGeom>
        </p:spPr>
        <p:txBody>
          <a:bodyPr/>
          <a:lstStyle/>
          <a:p>
            <a:pPr/>
            <a:r>
              <a:t>REPRESENTATION: Your department, not you</a:t>
            </a:r>
          </a:p>
          <a:p>
            <a:pPr lvl="1" marL="742950" indent="-285750">
              <a:spcBef>
                <a:spcPts val="500"/>
              </a:spcBef>
              <a:defRPr b="0" sz="2400"/>
            </a:pPr>
            <a:r>
              <a:t>You are a mouthpiece for an organization, not your ego</a:t>
            </a:r>
          </a:p>
          <a:p>
            <a:pPr lvl="1" marL="742950" indent="-285750">
              <a:spcBef>
                <a:spcPts val="500"/>
              </a:spcBef>
              <a:defRPr b="0" sz="2400"/>
            </a:pPr>
            <a:r>
              <a:t>You are part of a larger group, you are the bigger image</a:t>
            </a:r>
          </a:p>
          <a:p>
            <a:pPr lvl="1" marL="742950" indent="-285750">
              <a:spcBef>
                <a:spcPts val="500"/>
              </a:spcBef>
              <a:defRPr i="1" sz="2400">
                <a:solidFill>
                  <a:srgbClr val="C00000"/>
                </a:solidFill>
              </a:defRPr>
            </a:pPr>
            <a:r>
              <a:t>Ethical Appeal </a:t>
            </a:r>
            <a:endParaRPr b="0"/>
          </a:p>
          <a:p>
            <a:pPr/>
            <a:r>
              <a:t>TRANSLATION: Correct words, not misunderstanding</a:t>
            </a:r>
          </a:p>
          <a:p>
            <a:pPr lvl="1" marL="742950" indent="-285750">
              <a:spcBef>
                <a:spcPts val="500"/>
              </a:spcBef>
              <a:defRPr b="0" sz="2400"/>
            </a:pPr>
            <a:r>
              <a:t>Content, into words, spoken, then interpreted</a:t>
            </a:r>
          </a:p>
          <a:p>
            <a:pPr lvl="1" marL="742950" indent="-285750">
              <a:spcBef>
                <a:spcPts val="500"/>
              </a:spcBef>
              <a:defRPr i="1" sz="2400">
                <a:solidFill>
                  <a:srgbClr val="C00000"/>
                </a:solidFill>
              </a:defRPr>
            </a:pPr>
            <a:r>
              <a:t>Logical Appeal</a:t>
            </a:r>
          </a:p>
          <a:p>
            <a:pPr/>
            <a:r>
              <a:t>MEDIATION: Helping them see something “new”</a:t>
            </a:r>
          </a:p>
          <a:p>
            <a:pPr lvl="1" marL="742950" indent="-285750">
              <a:spcBef>
                <a:spcPts val="500"/>
              </a:spcBef>
              <a:defRPr b="0" sz="2400"/>
            </a:pPr>
            <a:r>
              <a:t>You educate, making sense by putting into perspective</a:t>
            </a:r>
          </a:p>
          <a:p>
            <a:pPr lvl="1" marL="742950" indent="-285750">
              <a:spcBef>
                <a:spcPts val="500"/>
              </a:spcBef>
              <a:defRPr i="1" sz="2400">
                <a:solidFill>
                  <a:srgbClr val="C00000"/>
                </a:solidFill>
              </a:defRPr>
            </a:pPr>
            <a:r>
              <a:t>Emotional Appeal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9">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239">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239">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2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39">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239">
                                            <p:txEl>
                                              <p:pRg st="5" end="5"/>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23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239">
                                            <p:txEl>
                                              <p:pRg st="7" end="7"/>
                                            </p:txEl>
                                          </p:spTgt>
                                        </p:tgtEl>
                                        <p:attrNameLst>
                                          <p:attrName>style.visibility</p:attrName>
                                        </p:attrNameLst>
                                      </p:cBhvr>
                                      <p:to>
                                        <p:strVal val="visible"/>
                                      </p:to>
                                    </p:set>
                                  </p:childTnLst>
                                </p:cTn>
                              </p:par>
                              <p:par>
                                <p:cTn id="27" presetClass="entr" nodeType="withEffect" presetSubtype="0" presetID="1" grpId="1" fill="hold">
                                  <p:stCondLst>
                                    <p:cond delay="0"/>
                                  </p:stCondLst>
                                  <p:iterate type="el" backwards="0">
                                    <p:tmAbs val="0"/>
                                  </p:iterate>
                                  <p:childTnLst>
                                    <p:set>
                                      <p:cBhvr>
                                        <p:cTn id="28" fill="hold"/>
                                        <p:tgtEl>
                                          <p:spTgt spid="239">
                                            <p:txEl>
                                              <p:pRg st="8" end="8"/>
                                            </p:txEl>
                                          </p:spTgt>
                                        </p:tgtEl>
                                        <p:attrNameLst>
                                          <p:attrName>style.visibility</p:attrName>
                                        </p:attrNameLst>
                                      </p:cBhvr>
                                      <p:to>
                                        <p:strVal val="visible"/>
                                      </p:to>
                                    </p:set>
                                  </p:childTnLst>
                                </p:cTn>
                              </p:par>
                              <p:par>
                                <p:cTn id="29" presetClass="entr" nodeType="withEffect" presetSubtype="0" presetID="1" grpId="1" fill="hold">
                                  <p:stCondLst>
                                    <p:cond delay="0"/>
                                  </p:stCondLst>
                                  <p:iterate type="el" backwards="0">
                                    <p:tmAbs val="0"/>
                                  </p:iterate>
                                  <p:childTnLst>
                                    <p:set>
                                      <p:cBhvr>
                                        <p:cTn id="30" fill="hold"/>
                                        <p:tgtEl>
                                          <p:spTgt spid="239">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39"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Title 1"/>
          <p:cNvSpPr txBox="1"/>
          <p:nvPr>
            <p:ph type="title"/>
          </p:nvPr>
        </p:nvSpPr>
        <p:spPr>
          <a:prstGeom prst="rect">
            <a:avLst/>
          </a:prstGeom>
        </p:spPr>
        <p:txBody>
          <a:bodyPr/>
          <a:lstStyle/>
          <a:p>
            <a:pPr/>
            <a:r>
              <a:t>Quick Tips/Basic HNT for SRO’s</a:t>
            </a:r>
          </a:p>
        </p:txBody>
      </p:sp>
      <p:sp>
        <p:nvSpPr>
          <p:cNvPr id="244" name="Text Placeholder 2"/>
          <p:cNvSpPr txBox="1"/>
          <p:nvPr>
            <p:ph type="body" idx="1"/>
          </p:nvPr>
        </p:nvSpPr>
        <p:spPr>
          <a:xfrm>
            <a:off x="609600" y="1600200"/>
            <a:ext cx="8077200" cy="5257800"/>
          </a:xfrm>
          <a:prstGeom prst="rect">
            <a:avLst/>
          </a:prstGeom>
        </p:spPr>
        <p:txBody>
          <a:bodyPr/>
          <a:lstStyle/>
          <a:p>
            <a:pPr/>
            <a:r>
              <a:t>Buy time, slow it down</a:t>
            </a:r>
          </a:p>
          <a:p>
            <a:pPr/>
            <a:r>
              <a:t>initiate communication if safe</a:t>
            </a:r>
          </a:p>
          <a:p>
            <a:pPr/>
            <a:r>
              <a:t>Avoid saying “No” but not off limits</a:t>
            </a:r>
          </a:p>
          <a:p>
            <a:pPr/>
            <a:r>
              <a:t>assume nothing, do not make suggestions</a:t>
            </a:r>
          </a:p>
          <a:p>
            <a:pPr/>
            <a:r>
              <a:t>ask if subject/others are ok, do not set a deadline</a:t>
            </a:r>
          </a:p>
          <a:p>
            <a:pPr/>
            <a:r>
              <a:t>be honest, non-threatening/non-judgmental</a:t>
            </a:r>
          </a:p>
          <a:p>
            <a:pPr/>
            <a:r>
              <a:t>don’t make promises you can’t keep</a:t>
            </a:r>
          </a:p>
          <a:p>
            <a:pPr/>
            <a:r>
              <a:t>ask him to come out/surrender</a:t>
            </a:r>
          </a:p>
          <a:p>
            <a:pPr/>
            <a:r>
              <a:t>if he is talking, you should be listening (ALS)</a:t>
            </a:r>
          </a:p>
          <a:p>
            <a:pPr/>
            <a:r>
              <a:t>stick around: HNT needs you for intel, rapport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4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4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4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4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244">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244">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4"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Title 1"/>
          <p:cNvSpPr txBox="1"/>
          <p:nvPr>
            <p:ph type="title"/>
          </p:nvPr>
        </p:nvSpPr>
        <p:spPr>
          <a:prstGeom prst="rect">
            <a:avLst/>
          </a:prstGeom>
        </p:spPr>
        <p:txBody>
          <a:bodyPr/>
          <a:lstStyle/>
          <a:p>
            <a:pPr/>
            <a:r>
              <a:t>Should NOT be done:</a:t>
            </a:r>
          </a:p>
        </p:txBody>
      </p:sp>
      <p:sp>
        <p:nvSpPr>
          <p:cNvPr id="249" name="Text Placeholder 2"/>
          <p:cNvSpPr txBox="1"/>
          <p:nvPr>
            <p:ph type="body" idx="1"/>
          </p:nvPr>
        </p:nvSpPr>
        <p:spPr>
          <a:xfrm>
            <a:off x="609600" y="1600200"/>
            <a:ext cx="7772400" cy="5486400"/>
          </a:xfrm>
          <a:prstGeom prst="rect">
            <a:avLst/>
          </a:prstGeom>
        </p:spPr>
        <p:txBody>
          <a:bodyPr/>
          <a:lstStyle/>
          <a:p>
            <a:pPr/>
            <a:r>
              <a:t>Induce drugs into food or beverages</a:t>
            </a:r>
          </a:p>
          <a:p>
            <a:pPr/>
            <a:r>
              <a:t>Provide alcoholic beverages</a:t>
            </a:r>
          </a:p>
          <a:p>
            <a:pPr/>
            <a:r>
              <a:t>Negotiate for the exchange of people</a:t>
            </a:r>
          </a:p>
          <a:p>
            <a:pPr/>
            <a:r>
              <a:t>Disarm police members</a:t>
            </a:r>
          </a:p>
          <a:p>
            <a:pPr/>
            <a:r>
              <a:t>Give weapons of any kind to the perpetrator(s), including “dummy” weapons</a:t>
            </a:r>
          </a:p>
          <a:p>
            <a:pPr/>
            <a:r>
              <a:t>Do not show over concern for the welfare of the hostage(s)</a:t>
            </a:r>
          </a:p>
          <a:p>
            <a:pPr/>
            <a:r>
              <a:t>Do not agree to the release of any individuals from your custody whose freedom the perpetrator(s) seeks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4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4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49">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49"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itle 1"/>
          <p:cNvSpPr txBox="1"/>
          <p:nvPr>
            <p:ph type="title"/>
          </p:nvPr>
        </p:nvSpPr>
        <p:spPr>
          <a:prstGeom prst="rect">
            <a:avLst/>
          </a:prstGeom>
        </p:spPr>
        <p:txBody>
          <a:bodyPr/>
          <a:lstStyle/>
          <a:p>
            <a:pPr/>
            <a:r>
              <a:t>Negotiation Strategy &amp; Tactics</a:t>
            </a:r>
          </a:p>
        </p:txBody>
      </p:sp>
      <p:sp>
        <p:nvSpPr>
          <p:cNvPr id="252" name="Text Placeholder 2"/>
          <p:cNvSpPr txBox="1"/>
          <p:nvPr>
            <p:ph type="body" idx="1"/>
          </p:nvPr>
        </p:nvSpPr>
        <p:spPr>
          <a:xfrm>
            <a:off x="609600" y="1600200"/>
            <a:ext cx="8077200" cy="5181600"/>
          </a:xfrm>
          <a:prstGeom prst="rect">
            <a:avLst/>
          </a:prstGeom>
        </p:spPr>
        <p:txBody>
          <a:bodyPr/>
          <a:lstStyle/>
          <a:p>
            <a:pPr>
              <a:spcBef>
                <a:spcPts val="700"/>
              </a:spcBef>
              <a:defRPr sz="3000"/>
            </a:pPr>
            <a:r>
              <a:t>Intel: basics you would normally get on any call</a:t>
            </a:r>
          </a:p>
          <a:p>
            <a:pPr>
              <a:spcBef>
                <a:spcPts val="700"/>
              </a:spcBef>
              <a:defRPr sz="3000"/>
            </a:pPr>
            <a:r>
              <a:t>Establish Problem-Solving Climate</a:t>
            </a:r>
          </a:p>
          <a:p>
            <a:pPr>
              <a:spcBef>
                <a:spcPts val="700"/>
              </a:spcBef>
              <a:defRPr sz="3000"/>
            </a:pPr>
            <a:r>
              <a:t>Build Trust (will eventually help pursuade)</a:t>
            </a:r>
          </a:p>
          <a:p>
            <a:pPr>
              <a:spcBef>
                <a:spcPts val="700"/>
              </a:spcBef>
              <a:defRPr sz="3000"/>
            </a:pPr>
            <a:r>
              <a:t>Avoid Forcing “Your” Climate</a:t>
            </a:r>
          </a:p>
          <a:p>
            <a:pPr>
              <a:spcBef>
                <a:spcPts val="700"/>
              </a:spcBef>
              <a:defRPr sz="3000">
                <a:solidFill>
                  <a:srgbClr val="FF0000"/>
                </a:solidFill>
              </a:defRPr>
            </a:pPr>
            <a:r>
              <a:t>Attempt to calm the subject: words, tone, voice</a:t>
            </a:r>
          </a:p>
          <a:p>
            <a:pPr>
              <a:spcBef>
                <a:spcPts val="700"/>
              </a:spcBef>
              <a:defRPr sz="3000"/>
            </a:pPr>
            <a:r>
              <a:t>Attempt to distract from original problem</a:t>
            </a:r>
          </a:p>
          <a:p>
            <a:pPr>
              <a:spcBef>
                <a:spcPts val="700"/>
              </a:spcBef>
              <a:defRPr sz="3000"/>
            </a:pPr>
            <a:r>
              <a:t>Stall for Time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5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5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5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5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52"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Title 1"/>
          <p:cNvSpPr txBox="1"/>
          <p:nvPr>
            <p:ph type="title"/>
          </p:nvPr>
        </p:nvSpPr>
        <p:spPr>
          <a:prstGeom prst="rect">
            <a:avLst/>
          </a:prstGeom>
        </p:spPr>
        <p:txBody>
          <a:bodyPr/>
          <a:lstStyle/>
          <a:p>
            <a:pPr/>
            <a:r>
              <a:t>Negotiation Strategy &amp; Tactics </a:t>
            </a:r>
            <a:r>
              <a:rPr sz="2800"/>
              <a:t>(cont)</a:t>
            </a:r>
          </a:p>
        </p:txBody>
      </p:sp>
      <p:sp>
        <p:nvSpPr>
          <p:cNvPr id="257" name="Text Placeholder 2"/>
          <p:cNvSpPr txBox="1"/>
          <p:nvPr>
            <p:ph type="body" idx="1"/>
          </p:nvPr>
        </p:nvSpPr>
        <p:spPr>
          <a:xfrm>
            <a:off x="609600" y="1600200"/>
            <a:ext cx="8077200" cy="5181600"/>
          </a:xfrm>
          <a:prstGeom prst="rect">
            <a:avLst/>
          </a:prstGeom>
        </p:spPr>
        <p:txBody>
          <a:bodyPr/>
          <a:lstStyle/>
          <a:p>
            <a:pPr>
              <a:spcBef>
                <a:spcPts val="700"/>
              </a:spcBef>
              <a:defRPr sz="3000"/>
            </a:pPr>
            <a:r>
              <a:t>Avoid arguing/provoking</a:t>
            </a:r>
          </a:p>
          <a:p>
            <a:pPr>
              <a:spcBef>
                <a:spcPts val="700"/>
              </a:spcBef>
              <a:defRPr sz="3000"/>
            </a:pPr>
            <a:r>
              <a:t>Help suspect “Save Face” (not lose)</a:t>
            </a:r>
          </a:p>
          <a:p>
            <a:pPr>
              <a:spcBef>
                <a:spcPts val="700"/>
              </a:spcBef>
              <a:defRPr sz="3000"/>
            </a:pPr>
            <a:r>
              <a:t>Active Listening</a:t>
            </a:r>
          </a:p>
          <a:p>
            <a:pPr>
              <a:spcBef>
                <a:spcPts val="700"/>
              </a:spcBef>
              <a:defRPr sz="3000"/>
            </a:pPr>
            <a:r>
              <a:t>Deal with smaller issues first: build foundation</a:t>
            </a:r>
          </a:p>
          <a:p>
            <a:pPr>
              <a:spcBef>
                <a:spcPts val="700"/>
              </a:spcBef>
              <a:defRPr sz="3000"/>
            </a:pPr>
            <a:r>
              <a:t>Present both sides of the argument: objective</a:t>
            </a:r>
          </a:p>
          <a:p>
            <a:pPr>
              <a:spcBef>
                <a:spcPts val="700"/>
              </a:spcBef>
              <a:defRPr sz="3000"/>
            </a:pPr>
            <a:r>
              <a:t>Point out Similarities: rapport and trust</a:t>
            </a:r>
          </a:p>
          <a:p>
            <a:pPr>
              <a:spcBef>
                <a:spcPts val="700"/>
              </a:spcBef>
              <a:defRPr sz="3000"/>
            </a:pPr>
            <a:r>
              <a:t>Delayed Compliance: think about it, sleep on it</a:t>
            </a:r>
          </a:p>
          <a:p>
            <a:pPr>
              <a:spcBef>
                <a:spcPts val="700"/>
              </a:spcBef>
              <a:defRPr sz="3000"/>
            </a:pPr>
            <a:r>
              <a:t>Keep hope alive: of winning for both sides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5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5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5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5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57">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57"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Title 1"/>
          <p:cNvSpPr txBox="1"/>
          <p:nvPr>
            <p:ph type="title"/>
          </p:nvPr>
        </p:nvSpPr>
        <p:spPr>
          <a:prstGeom prst="rect">
            <a:avLst/>
          </a:prstGeom>
        </p:spPr>
        <p:txBody>
          <a:bodyPr/>
          <a:lstStyle/>
          <a:p>
            <a:pPr/>
            <a:r>
              <a:t>Negotiation Words and Phrases</a:t>
            </a:r>
          </a:p>
        </p:txBody>
      </p:sp>
      <p:sp>
        <p:nvSpPr>
          <p:cNvPr id="262" name="Text Placeholder 2"/>
          <p:cNvSpPr txBox="1"/>
          <p:nvPr>
            <p:ph type="body" idx="1"/>
          </p:nvPr>
        </p:nvSpPr>
        <p:spPr>
          <a:xfrm>
            <a:off x="609600" y="1600200"/>
            <a:ext cx="8077200" cy="5181600"/>
          </a:xfrm>
          <a:prstGeom prst="rect">
            <a:avLst/>
          </a:prstGeom>
        </p:spPr>
        <p:txBody>
          <a:bodyPr/>
          <a:lstStyle/>
          <a:p>
            <a:pPr>
              <a:spcBef>
                <a:spcPts val="700"/>
              </a:spcBef>
              <a:defRPr sz="3200"/>
            </a:pPr>
            <a:r>
              <a:t>Could you tell me about it?</a:t>
            </a:r>
          </a:p>
          <a:p>
            <a:pPr>
              <a:spcBef>
                <a:spcPts val="700"/>
              </a:spcBef>
              <a:defRPr sz="3200"/>
            </a:pPr>
            <a:r>
              <a:t>I would like to hear your side.</a:t>
            </a:r>
          </a:p>
          <a:p>
            <a:pPr>
              <a:spcBef>
                <a:spcPts val="700"/>
              </a:spcBef>
              <a:defRPr sz="3200"/>
            </a:pPr>
            <a:r>
              <a:t>Could you share that with me?</a:t>
            </a:r>
          </a:p>
          <a:p>
            <a:pPr>
              <a:spcBef>
                <a:spcPts val="700"/>
              </a:spcBef>
              <a:defRPr sz="3200"/>
            </a:pPr>
            <a:r>
              <a:t>I guess that’s pretty important to you.</a:t>
            </a:r>
          </a:p>
          <a:p>
            <a:pPr>
              <a:spcBef>
                <a:spcPts val="700"/>
              </a:spcBef>
              <a:defRPr sz="3200"/>
            </a:pPr>
            <a:r>
              <a:t>That’s interesting, tell me more about …</a:t>
            </a:r>
          </a:p>
          <a:p>
            <a:pPr>
              <a:spcBef>
                <a:spcPts val="700"/>
              </a:spcBef>
              <a:defRPr sz="3200"/>
            </a:pPr>
            <a:r>
              <a:t>Together, we can work this out.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6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6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6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6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62">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62"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6" name="Picture 10" descr="Picture 10"/>
          <p:cNvPicPr>
            <a:picLocks noChangeAspect="1"/>
          </p:cNvPicPr>
          <p:nvPr/>
        </p:nvPicPr>
        <p:blipFill>
          <a:blip r:embed="rId3">
            <a:extLst/>
          </a:blip>
          <a:stretch>
            <a:fillRect/>
          </a:stretch>
        </p:blipFill>
        <p:spPr>
          <a:xfrm>
            <a:off x="685800" y="495300"/>
            <a:ext cx="8305800" cy="6229352"/>
          </a:xfrm>
          <a:prstGeom prst="rect">
            <a:avLst/>
          </a:prstGeom>
          <a:ln w="12700">
            <a:miter lim="400000"/>
          </a:ln>
        </p:spPr>
      </p:pic>
      <p:sp>
        <p:nvSpPr>
          <p:cNvPr id="267" name="Oval 1"/>
          <p:cNvSpPr/>
          <p:nvPr/>
        </p:nvSpPr>
        <p:spPr>
          <a:xfrm>
            <a:off x="2971800" y="1904999"/>
            <a:ext cx="2057400" cy="1704976"/>
          </a:xfrm>
          <a:prstGeom prst="ellipse">
            <a:avLst/>
          </a:prstGeom>
          <a:ln w="25400">
            <a:solidFill>
              <a:srgbClr val="FF0000"/>
            </a:solidFill>
          </a:ln>
        </p:spPr>
        <p:txBody>
          <a:bodyPr lIns="45719" rIns="45719" anchor="ctr"/>
          <a:lstStyle/>
          <a:p>
            <a:pPr algn="ctr">
              <a:defRPr>
                <a:solidFill>
                  <a:srgbClr val="FFFFFF"/>
                </a:solidFill>
              </a:defRPr>
            </a:pPr>
          </a:p>
        </p:txBody>
      </p:sp>
      <p:sp>
        <p:nvSpPr>
          <p:cNvPr id="268" name="Oval 3"/>
          <p:cNvSpPr/>
          <p:nvPr/>
        </p:nvSpPr>
        <p:spPr>
          <a:xfrm>
            <a:off x="5372877" y="2209800"/>
            <a:ext cx="2209801" cy="762000"/>
          </a:xfrm>
          <a:prstGeom prst="ellipse">
            <a:avLst/>
          </a:prstGeom>
          <a:ln w="25400">
            <a:solidFill>
              <a:srgbClr val="FF0000"/>
            </a:solidFill>
          </a:ln>
        </p:spPr>
        <p:txBody>
          <a:bodyPr lIns="45719" rIns="45719" anchor="ctr"/>
          <a:lstStyle/>
          <a:p>
            <a:pPr algn="ctr">
              <a:defRPr>
                <a:solidFill>
                  <a:srgbClr val="FFFFFF"/>
                </a:solidFill>
              </a:defRPr>
            </a:pPr>
          </a:p>
        </p:txBody>
      </p:sp>
      <p:sp>
        <p:nvSpPr>
          <p:cNvPr id="269" name="TextBox 2"/>
          <p:cNvSpPr txBox="1"/>
          <p:nvPr/>
        </p:nvSpPr>
        <p:spPr>
          <a:xfrm>
            <a:off x="6800894" y="685800"/>
            <a:ext cx="714151"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0000"/>
                </a:solidFill>
                <a:latin typeface="Arial"/>
                <a:ea typeface="Arial"/>
                <a:cs typeface="Arial"/>
                <a:sym typeface="Arial"/>
              </a:defRPr>
            </a:lvl1pPr>
          </a:lstStyle>
          <a:p>
            <a:pPr/>
            <a:r>
              <a:t>Today</a:t>
            </a:r>
          </a:p>
        </p:txBody>
      </p:sp>
      <p:sp>
        <p:nvSpPr>
          <p:cNvPr id="270" name="TextBox 5"/>
          <p:cNvSpPr txBox="1"/>
          <p:nvPr/>
        </p:nvSpPr>
        <p:spPr>
          <a:xfrm>
            <a:off x="2636519" y="685800"/>
            <a:ext cx="671846"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0000"/>
                </a:solidFill>
                <a:latin typeface="Arial"/>
                <a:ea typeface="Arial"/>
                <a:cs typeface="Arial"/>
                <a:sym typeface="Arial"/>
              </a:defRPr>
            </a:lvl1pPr>
          </a:lstStyle>
          <a:p>
            <a:pPr/>
            <a:r>
              <a:t>Avoid</a:t>
            </a:r>
          </a:p>
        </p:txBody>
      </p:sp>
      <p:sp>
        <p:nvSpPr>
          <p:cNvPr id="271" name="Straight Arrow Connector 6"/>
          <p:cNvSpPr/>
          <p:nvPr/>
        </p:nvSpPr>
        <p:spPr>
          <a:xfrm>
            <a:off x="3385344" y="1218061"/>
            <a:ext cx="272256" cy="686938"/>
          </a:xfrm>
          <a:prstGeom prst="line">
            <a:avLst/>
          </a:prstGeom>
          <a:ln>
            <a:solidFill>
              <a:srgbClr val="4A7EBB"/>
            </a:solidFill>
            <a:tailEnd type="triangle"/>
          </a:ln>
        </p:spPr>
        <p:txBody>
          <a:bodyPr lIns="45719" rIns="45719"/>
          <a:lstStyle/>
          <a:p>
            <a:pPr/>
          </a:p>
        </p:txBody>
      </p:sp>
      <p:sp>
        <p:nvSpPr>
          <p:cNvPr id="272" name="Straight Arrow Connector 8"/>
          <p:cNvSpPr/>
          <p:nvPr/>
        </p:nvSpPr>
        <p:spPr>
          <a:xfrm flipH="1">
            <a:off x="6858000" y="1218062"/>
            <a:ext cx="533400" cy="991739"/>
          </a:xfrm>
          <a:prstGeom prst="line">
            <a:avLst/>
          </a:prstGeom>
          <a:ln>
            <a:solidFill>
              <a:srgbClr val="4A7EBB"/>
            </a:solidFill>
            <a:tailEnd type="triangle"/>
          </a:ln>
        </p:spPr>
        <p:txBody>
          <a:bodyPr lIns="45719" rIns="45719"/>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9"/>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72"/>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2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4" fill="hold">
                                  <p:stCondLst>
                                    <p:cond delay="0"/>
                                  </p:stCondLst>
                                  <p:iterate type="el" backwards="0">
                                    <p:tmAbs val="0"/>
                                  </p:iterate>
                                  <p:childTnLst>
                                    <p:set>
                                      <p:cBhvr>
                                        <p:cTn id="16" fill="hold"/>
                                        <p:tgtEl>
                                          <p:spTgt spid="270"/>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271"/>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6" fill="hold">
                                  <p:stCondLst>
                                    <p:cond delay="0"/>
                                  </p:stCondLst>
                                  <p:iterate type="el" backwards="0">
                                    <p:tmAbs val="0"/>
                                  </p:iterate>
                                  <p:childTnLst>
                                    <p:set>
                                      <p:cBhvr>
                                        <p:cTn id="22" fill="hold"/>
                                        <p:tgtEl>
                                          <p:spTgt spid="2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8" grpId="3"/>
      <p:bldP build="whole" bldLvl="1" animBg="1" rev="0" advAuto="0" spid="272" grpId="2"/>
      <p:bldP build="whole" bldLvl="1" animBg="1" rev="0" advAuto="0" spid="270" grpId="4"/>
      <p:bldP build="whole" bldLvl="1" animBg="1" rev="0" advAuto="0" spid="271" grpId="5"/>
      <p:bldP build="whole" bldLvl="1" animBg="1" rev="0" advAuto="0" spid="267" grpId="6"/>
      <p:bldP build="whole" bldLvl="1" animBg="1" rev="0" advAuto="0" spid="269"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itle 1"/>
          <p:cNvSpPr txBox="1"/>
          <p:nvPr>
            <p:ph type="title"/>
          </p:nvPr>
        </p:nvSpPr>
        <p:spPr>
          <a:prstGeom prst="rect">
            <a:avLst/>
          </a:prstGeom>
        </p:spPr>
        <p:txBody>
          <a:bodyPr/>
          <a:lstStyle/>
          <a:p>
            <a:pPr/>
            <a:r>
              <a:t>JV Deliberate/Planned Behavior</a:t>
            </a:r>
          </a:p>
        </p:txBody>
      </p:sp>
      <p:sp>
        <p:nvSpPr>
          <p:cNvPr id="277" name="Text Placeholder 2"/>
          <p:cNvSpPr txBox="1"/>
          <p:nvPr>
            <p:ph type="body" idx="1"/>
          </p:nvPr>
        </p:nvSpPr>
        <p:spPr>
          <a:xfrm>
            <a:off x="609600" y="1600200"/>
            <a:ext cx="8686800" cy="4525963"/>
          </a:xfrm>
          <a:prstGeom prst="rect">
            <a:avLst/>
          </a:prstGeom>
        </p:spPr>
        <p:txBody>
          <a:bodyPr/>
          <a:lstStyle/>
          <a:p>
            <a:pPr/>
            <a:r>
              <a:t>REMIND:</a:t>
            </a:r>
          </a:p>
          <a:p>
            <a:pPr lvl="1" marL="742950" indent="-285750">
              <a:spcBef>
                <a:spcPts val="500"/>
              </a:spcBef>
              <a:defRPr b="0" sz="2400"/>
            </a:pPr>
            <a:r>
              <a:t>Subtle words/signals, non-threatening, private/quiet</a:t>
            </a:r>
          </a:p>
          <a:p>
            <a:pPr lvl="1" marL="742950" indent="-285750">
              <a:spcBef>
                <a:spcPts val="500"/>
              </a:spcBef>
              <a:defRPr b="0" sz="2400"/>
            </a:pPr>
            <a:r>
              <a:t>i.e. “I understand you without swearing…”</a:t>
            </a:r>
          </a:p>
          <a:p>
            <a:pPr/>
            <a:r>
              <a:t>EXPLAIN:</a:t>
            </a:r>
          </a:p>
          <a:p>
            <a:pPr lvl="1" marL="742950" indent="-285750">
              <a:spcBef>
                <a:spcPts val="500"/>
              </a:spcBef>
              <a:defRPr b="0" sz="2400"/>
            </a:pPr>
            <a:r>
              <a:t>Simple, non-threatening consequences, “if-then”, your choice</a:t>
            </a:r>
          </a:p>
          <a:p>
            <a:pPr/>
            <a:r>
              <a:t>INSTRUCT:</a:t>
            </a:r>
          </a:p>
          <a:p>
            <a:pPr lvl="1" marL="742950" indent="-285750">
              <a:spcBef>
                <a:spcPts val="500"/>
              </a:spcBef>
              <a:defRPr b="0" sz="2400"/>
            </a:pPr>
            <a:r>
              <a:t>Clear, Firm, Courteous, Facts</a:t>
            </a:r>
          </a:p>
          <a:p>
            <a:pPr lvl="1" marL="742950" indent="-285750">
              <a:spcBef>
                <a:spcPts val="500"/>
              </a:spcBef>
              <a:defRPr b="0" sz="2400"/>
            </a:pPr>
            <a:r>
              <a:t>Directions to quickly correct behavior</a:t>
            </a:r>
          </a:p>
          <a:p>
            <a:pPr lvl="2" marL="1143000" indent="-228600">
              <a:spcBef>
                <a:spcPts val="400"/>
              </a:spcBef>
              <a:defRPr b="0" sz="2000"/>
            </a:pPr>
            <a:r>
              <a:t>State Specific issue at hand and effects of mis-behavior</a:t>
            </a:r>
          </a:p>
        </p:txBody>
      </p:sp>
      <p:sp>
        <p:nvSpPr>
          <p:cNvPr id="278" name="TextBox 3"/>
          <p:cNvSpPr txBox="1"/>
          <p:nvPr/>
        </p:nvSpPr>
        <p:spPr>
          <a:xfrm>
            <a:off x="731519" y="6477000"/>
            <a:ext cx="2042162"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Arial"/>
                <a:ea typeface="Arial"/>
                <a:cs typeface="Arial"/>
                <a:sym typeface="Arial"/>
              </a:defRPr>
            </a:lvl1pPr>
          </a:lstStyle>
          <a:p>
            <a:pPr/>
            <a:r>
              <a:t>http://de-escalate.org/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7">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277">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27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77">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27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77">
                                            <p:txEl>
                                              <p:pRg st="5" end="5"/>
                                            </p:txEl>
                                          </p:spTgt>
                                        </p:tgtEl>
                                        <p:attrNameLst>
                                          <p:attrName>style.visibility</p:attrName>
                                        </p:attrNameLst>
                                      </p:cBhvr>
                                      <p:to>
                                        <p:strVal val="visible"/>
                                      </p:to>
                                    </p:set>
                                  </p:childTnLst>
                                </p:cTn>
                              </p:par>
                              <p:par>
                                <p:cTn id="23" presetClass="entr" nodeType="withEffect" presetSubtype="0" presetID="1" grpId="1" fill="hold">
                                  <p:stCondLst>
                                    <p:cond delay="0"/>
                                  </p:stCondLst>
                                  <p:iterate type="el" backwards="0">
                                    <p:tmAbs val="0"/>
                                  </p:iterate>
                                  <p:childTnLst>
                                    <p:set>
                                      <p:cBhvr>
                                        <p:cTn id="24" fill="hold"/>
                                        <p:tgtEl>
                                          <p:spTgt spid="277">
                                            <p:txEl>
                                              <p:pRg st="6" end="6"/>
                                            </p:txEl>
                                          </p:spTgt>
                                        </p:tgtEl>
                                        <p:attrNameLst>
                                          <p:attrName>style.visibility</p:attrName>
                                        </p:attrNameLst>
                                      </p:cBhvr>
                                      <p:to>
                                        <p:strVal val="visible"/>
                                      </p:to>
                                    </p:set>
                                  </p:childTnLst>
                                </p:cTn>
                              </p:par>
                              <p:par>
                                <p:cTn id="25" presetClass="entr" nodeType="withEffect" presetSubtype="0" presetID="1" grpId="1" fill="hold">
                                  <p:stCondLst>
                                    <p:cond delay="0"/>
                                  </p:stCondLst>
                                  <p:iterate type="el" backwards="0">
                                    <p:tmAbs val="0"/>
                                  </p:iterate>
                                  <p:childTnLst>
                                    <p:set>
                                      <p:cBhvr>
                                        <p:cTn id="26" fill="hold"/>
                                        <p:tgtEl>
                                          <p:spTgt spid="277">
                                            <p:txEl>
                                              <p:pRg st="7" end="7"/>
                                            </p:txEl>
                                          </p:spTgt>
                                        </p:tgtEl>
                                        <p:attrNameLst>
                                          <p:attrName>style.visibility</p:attrName>
                                        </p:attrNameLst>
                                      </p:cBhvr>
                                      <p:to>
                                        <p:strVal val="visible"/>
                                      </p:to>
                                    </p:set>
                                  </p:childTnLst>
                                </p:cTn>
                              </p:par>
                              <p:par>
                                <p:cTn id="27" presetClass="entr" nodeType="withEffect" presetSubtype="0" presetID="1" grpId="1" fill="hold">
                                  <p:stCondLst>
                                    <p:cond delay="0"/>
                                  </p:stCondLst>
                                  <p:iterate type="el" backwards="0">
                                    <p:tmAbs val="0"/>
                                  </p:iterate>
                                  <p:childTnLst>
                                    <p:set>
                                      <p:cBhvr>
                                        <p:cTn id="28" fill="hold"/>
                                        <p:tgtEl>
                                          <p:spTgt spid="277">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77"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Title 1"/>
          <p:cNvSpPr txBox="1"/>
          <p:nvPr>
            <p:ph type="title"/>
          </p:nvPr>
        </p:nvSpPr>
        <p:spPr>
          <a:prstGeom prst="rect">
            <a:avLst/>
          </a:prstGeom>
        </p:spPr>
        <p:txBody>
          <a:bodyPr/>
          <a:lstStyle/>
          <a:p>
            <a:pPr/>
            <a:r>
              <a:t>JV Emotional/Impulse Behavior</a:t>
            </a:r>
          </a:p>
        </p:txBody>
      </p:sp>
      <p:sp>
        <p:nvSpPr>
          <p:cNvPr id="283" name="Text Placeholder 2"/>
          <p:cNvSpPr txBox="1"/>
          <p:nvPr>
            <p:ph type="body" idx="1"/>
          </p:nvPr>
        </p:nvSpPr>
        <p:spPr>
          <a:xfrm>
            <a:off x="609600" y="1600200"/>
            <a:ext cx="8077200" cy="4724400"/>
          </a:xfrm>
          <a:prstGeom prst="rect">
            <a:avLst/>
          </a:prstGeom>
        </p:spPr>
        <p:txBody>
          <a:bodyPr/>
          <a:lstStyle/>
          <a:p>
            <a:pPr/>
            <a:r>
              <a:t>SPACE/TIME:</a:t>
            </a:r>
          </a:p>
          <a:p>
            <a:pPr lvl="1" marL="742950" indent="-285750">
              <a:spcBef>
                <a:spcPts val="500"/>
              </a:spcBef>
              <a:defRPr b="0" sz="2400"/>
            </a:pPr>
            <a:r>
              <a:t>To vent, show respect, non-threatening, don’t crowd</a:t>
            </a:r>
          </a:p>
          <a:p>
            <a:pPr lvl="1" marL="742950" indent="-285750">
              <a:spcBef>
                <a:spcPts val="500"/>
              </a:spcBef>
              <a:defRPr b="0" sz="2400"/>
            </a:pPr>
          </a:p>
          <a:p>
            <a:pPr/>
            <a:r>
              <a:t>REFLECTIVE LISTENING (Active):</a:t>
            </a:r>
          </a:p>
          <a:p>
            <a:pPr lvl="1" marL="742950" indent="-285750">
              <a:spcBef>
                <a:spcPts val="500"/>
              </a:spcBef>
              <a:defRPr b="0" sz="2400"/>
            </a:pPr>
            <a:r>
              <a:t>Shows comforting, reaffirming, don’t disagree</a:t>
            </a:r>
          </a:p>
          <a:p>
            <a:pPr lvl="1" marL="742950" indent="-285750">
              <a:spcBef>
                <a:spcPts val="500"/>
              </a:spcBef>
              <a:defRPr b="0" sz="2400"/>
            </a:pPr>
            <a:r>
              <a:t>More verbal = less physical</a:t>
            </a:r>
          </a:p>
          <a:p>
            <a:pPr lvl="1" marL="742950" indent="-285750">
              <a:spcBef>
                <a:spcPts val="500"/>
              </a:spcBef>
              <a:defRPr b="0" sz="2400"/>
            </a:pPr>
          </a:p>
          <a:p>
            <a:pPr/>
            <a:r>
              <a:t>POSITIVE OPTIONS:</a:t>
            </a:r>
          </a:p>
          <a:p>
            <a:pPr lvl="1" marL="742950" indent="-285750">
              <a:spcBef>
                <a:spcPts val="500"/>
              </a:spcBef>
              <a:defRPr b="0" sz="2400"/>
            </a:pPr>
            <a:r>
              <a:t>Ask them for positive options available</a:t>
            </a:r>
          </a:p>
          <a:p>
            <a:pPr lvl="1" marL="742950" indent="-285750">
              <a:spcBef>
                <a:spcPts val="500"/>
              </a:spcBef>
              <a:defRPr b="0" sz="2400"/>
            </a:pPr>
            <a:r>
              <a:t>Try not to suggest unless they don’t have any</a:t>
            </a:r>
          </a:p>
        </p:txBody>
      </p:sp>
      <p:sp>
        <p:nvSpPr>
          <p:cNvPr id="284" name="TextBox 3"/>
          <p:cNvSpPr txBox="1"/>
          <p:nvPr/>
        </p:nvSpPr>
        <p:spPr>
          <a:xfrm>
            <a:off x="731519" y="6477000"/>
            <a:ext cx="2042162"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atin typeface="Arial"/>
                <a:ea typeface="Arial"/>
                <a:cs typeface="Arial"/>
                <a:sym typeface="Arial"/>
              </a:defRPr>
            </a:lvl1pPr>
          </a:lstStyle>
          <a:p>
            <a:pPr/>
            <a:r>
              <a:t>http://de-escalate.org/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83">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283">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28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83">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283">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283">
                                            <p:txEl>
                                              <p:pRg st="5" end="5"/>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28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283">
                                            <p:txEl>
                                              <p:pRg st="7" end="7"/>
                                            </p:txEl>
                                          </p:spTgt>
                                        </p:tgtEl>
                                        <p:attrNameLst>
                                          <p:attrName>style.visibility</p:attrName>
                                        </p:attrNameLst>
                                      </p:cBhvr>
                                      <p:to>
                                        <p:strVal val="visible"/>
                                      </p:to>
                                    </p:set>
                                  </p:childTnLst>
                                </p:cTn>
                              </p:par>
                              <p:par>
                                <p:cTn id="27" presetClass="entr" nodeType="withEffect" presetSubtype="0" presetID="1" grpId="1" fill="hold">
                                  <p:stCondLst>
                                    <p:cond delay="0"/>
                                  </p:stCondLst>
                                  <p:iterate type="el" backwards="0">
                                    <p:tmAbs val="0"/>
                                  </p:iterate>
                                  <p:childTnLst>
                                    <p:set>
                                      <p:cBhvr>
                                        <p:cTn id="28" fill="hold"/>
                                        <p:tgtEl>
                                          <p:spTgt spid="283">
                                            <p:txEl>
                                              <p:pRg st="8" end="8"/>
                                            </p:txEl>
                                          </p:spTgt>
                                        </p:tgtEl>
                                        <p:attrNameLst>
                                          <p:attrName>style.visibility</p:attrName>
                                        </p:attrNameLst>
                                      </p:cBhvr>
                                      <p:to>
                                        <p:strVal val="visible"/>
                                      </p:to>
                                    </p:set>
                                  </p:childTnLst>
                                </p:cTn>
                              </p:par>
                              <p:par>
                                <p:cTn id="29" presetClass="entr" nodeType="withEffect" presetSubtype="0" presetID="1" grpId="1" fill="hold">
                                  <p:stCondLst>
                                    <p:cond delay="0"/>
                                  </p:stCondLst>
                                  <p:iterate type="el" backwards="0">
                                    <p:tmAbs val="0"/>
                                  </p:iterate>
                                  <p:childTnLst>
                                    <p:set>
                                      <p:cBhvr>
                                        <p:cTn id="30" fill="hold"/>
                                        <p:tgtEl>
                                          <p:spTgt spid="283">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83"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Title 1"/>
          <p:cNvSpPr txBox="1"/>
          <p:nvPr>
            <p:ph type="title"/>
          </p:nvPr>
        </p:nvSpPr>
        <p:spPr>
          <a:prstGeom prst="rect">
            <a:avLst/>
          </a:prstGeom>
        </p:spPr>
        <p:txBody>
          <a:bodyPr/>
          <a:lstStyle/>
          <a:p>
            <a:pPr/>
            <a:r>
              <a:t>Active Listening Skills</a:t>
            </a:r>
          </a:p>
        </p:txBody>
      </p:sp>
      <p:sp>
        <p:nvSpPr>
          <p:cNvPr id="289" name="Text Placeholder 2"/>
          <p:cNvSpPr txBox="1"/>
          <p:nvPr>
            <p:ph type="body" sz="quarter" idx="1"/>
          </p:nvPr>
        </p:nvSpPr>
        <p:spPr>
          <a:xfrm>
            <a:off x="609600" y="5486400"/>
            <a:ext cx="8077200" cy="1219200"/>
          </a:xfrm>
          <a:prstGeom prst="rect">
            <a:avLst/>
          </a:prstGeom>
        </p:spPr>
        <p:txBody>
          <a:bodyPr/>
          <a:lstStyle/>
          <a:p>
            <a:pPr marL="0" indent="0" algn="ctr" defTabSz="713231">
              <a:spcBef>
                <a:spcPts val="500"/>
              </a:spcBef>
              <a:buSzTx/>
              <a:buNone/>
              <a:defRPr sz="2184"/>
            </a:pPr>
            <a:r>
              <a:t>Can you repeat the part of the stuff </a:t>
            </a:r>
          </a:p>
          <a:p>
            <a:pPr marL="0" indent="0" algn="ctr" defTabSz="713231">
              <a:spcBef>
                <a:spcPts val="500"/>
              </a:spcBef>
              <a:buSzTx/>
              <a:buNone/>
              <a:defRPr sz="2184"/>
            </a:pPr>
            <a:r>
              <a:t>where you said all about the things?</a:t>
            </a:r>
          </a:p>
          <a:p>
            <a:pPr marL="0" indent="0" algn="ctr" defTabSz="713231">
              <a:spcBef>
                <a:spcPts val="500"/>
              </a:spcBef>
              <a:buSzTx/>
              <a:buNone/>
              <a:defRPr sz="2184"/>
            </a:pPr>
            <a:r>
              <a:rPr u="sng">
                <a:solidFill>
                  <a:srgbClr val="0000FF"/>
                </a:solidFill>
                <a:uFill>
                  <a:solidFill>
                    <a:srgbClr val="0000FF"/>
                  </a:solidFill>
                </a:uFill>
                <a:hlinkClick r:id="rId2" invalidUrl="" action="" tgtFrame="" tooltip="" history="1" highlightClick="0" endSnd="0"/>
              </a:rPr>
              <a:t>https://www.youtube.com/watch?v=d8Xb18sljTg</a:t>
            </a:r>
          </a:p>
        </p:txBody>
      </p:sp>
      <p:pic>
        <p:nvPicPr>
          <p:cNvPr id="290" name="Picture 2" descr="Picture 2"/>
          <p:cNvPicPr>
            <a:picLocks noChangeAspect="1"/>
          </p:cNvPicPr>
          <p:nvPr/>
        </p:nvPicPr>
        <p:blipFill>
          <a:blip r:embed="rId3">
            <a:extLst/>
          </a:blip>
          <a:stretch>
            <a:fillRect/>
          </a:stretch>
        </p:blipFill>
        <p:spPr>
          <a:xfrm>
            <a:off x="1905000" y="1343168"/>
            <a:ext cx="5562600" cy="3862785"/>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Title 1"/>
          <p:cNvSpPr txBox="1"/>
          <p:nvPr>
            <p:ph type="title"/>
          </p:nvPr>
        </p:nvSpPr>
        <p:spPr>
          <a:prstGeom prst="rect">
            <a:avLst/>
          </a:prstGeom>
        </p:spPr>
        <p:txBody>
          <a:bodyPr/>
          <a:lstStyle/>
          <a:p>
            <a:pPr/>
            <a:r>
              <a:t>Department Policy?</a:t>
            </a:r>
          </a:p>
        </p:txBody>
      </p:sp>
      <p:sp>
        <p:nvSpPr>
          <p:cNvPr id="99" name="Text Placeholder 2"/>
          <p:cNvSpPr txBox="1"/>
          <p:nvPr>
            <p:ph type="body" idx="1"/>
          </p:nvPr>
        </p:nvSpPr>
        <p:spPr>
          <a:xfrm>
            <a:off x="609600" y="1600200"/>
            <a:ext cx="8305800" cy="4525963"/>
          </a:xfrm>
          <a:prstGeom prst="rect">
            <a:avLst/>
          </a:prstGeom>
        </p:spPr>
        <p:txBody>
          <a:bodyPr/>
          <a:lstStyle/>
          <a:p>
            <a:pPr/>
            <a:r>
              <a:t>What does your policy say about crisis situations and first responders?</a:t>
            </a:r>
          </a:p>
          <a:p>
            <a:pPr/>
          </a:p>
          <a:p>
            <a:pPr/>
            <a:r>
              <a:t>Today is a conversation starter….</a:t>
            </a:r>
          </a:p>
          <a:p>
            <a:pPr/>
          </a:p>
          <a:p>
            <a:pPr/>
            <a:r>
              <a:t>HNT vs. CIT</a:t>
            </a:r>
          </a:p>
          <a:p>
            <a:pPr/>
          </a:p>
          <a:p>
            <a:pPr/>
            <a:r>
              <a:t>Active shooter vs. hostage/barricade situation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99">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99">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99">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99">
                                            <p:txEl>
                                              <p:pRg st="4" end="4"/>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99">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1" fill="hold">
                                  <p:stCondLst>
                                    <p:cond delay="0"/>
                                  </p:stCondLst>
                                  <p:iterate type="el" backwards="0">
                                    <p:tmAbs val="0"/>
                                  </p:iterate>
                                  <p:childTnLst>
                                    <p:set>
                                      <p:cBhvr>
                                        <p:cTn id="29" fill="hold"/>
                                        <p:tgtEl>
                                          <p:spTgt spid="99">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99" grpId="1"/>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Title 1"/>
          <p:cNvSpPr txBox="1"/>
          <p:nvPr>
            <p:ph type="title"/>
          </p:nvPr>
        </p:nvSpPr>
        <p:spPr>
          <a:prstGeom prst="rect">
            <a:avLst/>
          </a:prstGeom>
        </p:spPr>
        <p:txBody>
          <a:bodyPr/>
          <a:lstStyle/>
          <a:p>
            <a:pPr/>
            <a:r>
              <a:t>Active Listening Skills</a:t>
            </a:r>
          </a:p>
        </p:txBody>
      </p:sp>
      <p:sp>
        <p:nvSpPr>
          <p:cNvPr id="293" name="Text Placeholder 2"/>
          <p:cNvSpPr txBox="1"/>
          <p:nvPr>
            <p:ph type="body" idx="1"/>
          </p:nvPr>
        </p:nvSpPr>
        <p:spPr>
          <a:xfrm>
            <a:off x="609600" y="1600200"/>
            <a:ext cx="8077200" cy="5257800"/>
          </a:xfrm>
          <a:prstGeom prst="rect">
            <a:avLst/>
          </a:prstGeom>
        </p:spPr>
        <p:txBody>
          <a:bodyPr/>
          <a:lstStyle/>
          <a:p>
            <a:pPr/>
            <a:r>
              <a:t>Show interest in what is being stated</a:t>
            </a:r>
          </a:p>
          <a:p>
            <a:pPr lvl="1" marL="742950" indent="-285750">
              <a:spcBef>
                <a:spcPts val="500"/>
              </a:spcBef>
              <a:defRPr b="0" sz="2400"/>
            </a:pPr>
            <a:r>
              <a:t>If they mention it, it IS important</a:t>
            </a:r>
          </a:p>
          <a:p>
            <a:pPr/>
            <a:r>
              <a:t>See &amp; Understand their “perspective”</a:t>
            </a:r>
          </a:p>
          <a:p>
            <a:pPr/>
            <a:r>
              <a:t>Listen more than talk</a:t>
            </a:r>
          </a:p>
          <a:p>
            <a:pPr/>
            <a:r>
              <a:t>Listen carefully to what is being stated</a:t>
            </a:r>
          </a:p>
          <a:p>
            <a:pPr/>
            <a:r>
              <a:t>Listen for emotions</a:t>
            </a:r>
          </a:p>
          <a:p>
            <a:pPr/>
            <a:r>
              <a:t>Listen for content (the story)</a:t>
            </a:r>
          </a:p>
          <a:p>
            <a:pPr/>
          </a:p>
          <a:p>
            <a:pPr>
              <a:spcBef>
                <a:spcPts val="300"/>
              </a:spcBef>
              <a:buFontTx/>
              <a:buChar char="➢"/>
              <a:defRPr sz="1400"/>
            </a:pPr>
            <a:r>
              <a:t>Frederick J. Lanceley, Director, Crisis Negotiation Associates, Inc</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93">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9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29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29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29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29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29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293">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293">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3" grpId="1"/>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Title 1"/>
          <p:cNvSpPr txBox="1"/>
          <p:nvPr>
            <p:ph type="title"/>
          </p:nvPr>
        </p:nvSpPr>
        <p:spPr>
          <a:prstGeom prst="rect">
            <a:avLst/>
          </a:prstGeom>
        </p:spPr>
        <p:txBody>
          <a:bodyPr/>
          <a:lstStyle/>
          <a:p>
            <a:pPr/>
            <a:r>
              <a:t>Active Listening Video Clip</a:t>
            </a:r>
          </a:p>
        </p:txBody>
      </p:sp>
      <p:sp>
        <p:nvSpPr>
          <p:cNvPr id="298" name="Text Placeholder 2"/>
          <p:cNvSpPr txBox="1"/>
          <p:nvPr>
            <p:ph type="body" sz="quarter" idx="1"/>
          </p:nvPr>
        </p:nvSpPr>
        <p:spPr>
          <a:xfrm>
            <a:off x="609600" y="1600200"/>
            <a:ext cx="8077200" cy="685801"/>
          </a:xfrm>
          <a:prstGeom prst="rect">
            <a:avLst/>
          </a:prstGeom>
        </p:spPr>
        <p:txBody>
          <a:bodyPr/>
          <a:lstStyle/>
          <a:p>
            <a:pPr/>
            <a:r>
              <a:t>A twist on the trailer for Inception…..</a:t>
            </a:r>
          </a:p>
        </p:txBody>
      </p:sp>
      <p:sp>
        <p:nvSpPr>
          <p:cNvPr id="299" name="TextBox 3"/>
          <p:cNvSpPr txBox="1"/>
          <p:nvPr/>
        </p:nvSpPr>
        <p:spPr>
          <a:xfrm>
            <a:off x="883919" y="5352608"/>
            <a:ext cx="7833361" cy="4447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lvl1pPr>
          </a:lstStyle>
          <a:p>
            <a:pPr/>
            <a:r>
              <a:t>https://www.youtube.com/watch?v=MkyD2Zh3dx4</a:t>
            </a:r>
          </a:p>
        </p:txBody>
      </p:sp>
      <p:pic>
        <p:nvPicPr>
          <p:cNvPr id="300" name="Picture 2" descr="Picture 2"/>
          <p:cNvPicPr>
            <a:picLocks noChangeAspect="1"/>
          </p:cNvPicPr>
          <p:nvPr/>
        </p:nvPicPr>
        <p:blipFill>
          <a:blip r:embed="rId2">
            <a:extLst/>
          </a:blip>
          <a:stretch>
            <a:fillRect/>
          </a:stretch>
        </p:blipFill>
        <p:spPr>
          <a:xfrm>
            <a:off x="1676400" y="2514600"/>
            <a:ext cx="6029325" cy="2486025"/>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Title 1"/>
          <p:cNvSpPr txBox="1"/>
          <p:nvPr>
            <p:ph type="title"/>
          </p:nvPr>
        </p:nvSpPr>
        <p:spPr>
          <a:prstGeom prst="rect">
            <a:avLst/>
          </a:prstGeom>
        </p:spPr>
        <p:txBody>
          <a:bodyPr/>
          <a:lstStyle/>
          <a:p>
            <a:pPr/>
            <a:r>
              <a:t>Active Listening Skills #1</a:t>
            </a:r>
          </a:p>
        </p:txBody>
      </p:sp>
      <p:sp>
        <p:nvSpPr>
          <p:cNvPr id="303" name="Text Placeholder 2"/>
          <p:cNvSpPr txBox="1"/>
          <p:nvPr>
            <p:ph type="body" idx="1"/>
          </p:nvPr>
        </p:nvSpPr>
        <p:spPr>
          <a:xfrm>
            <a:off x="609600" y="1600200"/>
            <a:ext cx="8077200" cy="5257800"/>
          </a:xfrm>
          <a:prstGeom prst="rect">
            <a:avLst/>
          </a:prstGeom>
        </p:spPr>
        <p:txBody>
          <a:bodyPr/>
          <a:lstStyle/>
          <a:p>
            <a:pPr/>
            <a:r>
              <a:t>Emotion Labeling</a:t>
            </a:r>
          </a:p>
          <a:p>
            <a:pPr lvl="1" marL="742950" indent="-285750">
              <a:spcBef>
                <a:spcPts val="500"/>
              </a:spcBef>
              <a:defRPr b="0" sz="2400"/>
            </a:pPr>
            <a:r>
              <a:t>Respond to the emotions that are “heard”</a:t>
            </a:r>
          </a:p>
          <a:p>
            <a:pPr lvl="1" marL="742950" indent="-285750">
              <a:spcBef>
                <a:spcPts val="500"/>
              </a:spcBef>
              <a:defRPr b="0" sz="2400"/>
            </a:pPr>
            <a:r>
              <a:t>Identify the feeling</a:t>
            </a:r>
          </a:p>
          <a:p>
            <a:pPr lvl="2" marL="1143000" indent="-228600">
              <a:spcBef>
                <a:spcPts val="400"/>
              </a:spcBef>
              <a:defRPr b="0" sz="2000"/>
            </a:pPr>
            <a:r>
              <a:t>You sound…</a:t>
            </a:r>
          </a:p>
          <a:p>
            <a:pPr lvl="2" marL="1143000" indent="-228600">
              <a:spcBef>
                <a:spcPts val="400"/>
              </a:spcBef>
              <a:defRPr b="0" sz="2000"/>
            </a:pPr>
            <a:r>
              <a:t>You seem…</a:t>
            </a:r>
          </a:p>
          <a:p>
            <a:pPr lvl="2" marL="1143000" indent="-228600">
              <a:spcBef>
                <a:spcPts val="400"/>
              </a:spcBef>
              <a:defRPr b="0" sz="2000"/>
            </a:pPr>
            <a:r>
              <a:t>I hear...</a:t>
            </a:r>
          </a:p>
          <a:p>
            <a:pPr lvl="1" marL="742950" indent="-285750">
              <a:spcBef>
                <a:spcPts val="500"/>
              </a:spcBef>
              <a:defRPr b="0" sz="2400"/>
            </a:pPr>
            <a:r>
              <a:t>Demonstrates YOU are listening to them</a:t>
            </a:r>
          </a:p>
          <a:p>
            <a:pPr lvl="1" marL="742950" indent="-285750">
              <a:spcBef>
                <a:spcPts val="500"/>
              </a:spcBef>
              <a:defRPr b="0" sz="2400"/>
            </a:pPr>
            <a:r>
              <a:t>Listen for conflicts</a:t>
            </a:r>
          </a:p>
          <a:p>
            <a:pPr lvl="1" marL="742950" indent="-285750">
              <a:spcBef>
                <a:spcPts val="500"/>
              </a:spcBef>
              <a:defRPr b="0" sz="2400"/>
            </a:pPr>
            <a:r>
              <a:t>Be aware of missing emotions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03">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303">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303">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303">
                                            <p:txEl>
                                              <p:pRg st="3" end="3"/>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303">
                                            <p:txEl>
                                              <p:pRg st="4" end="4"/>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303">
                                            <p:txEl>
                                              <p:pRg st="5" end="5"/>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303">
                                            <p:txEl>
                                              <p:pRg st="6" end="6"/>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303">
                                            <p:txEl>
                                              <p:pRg st="7" end="7"/>
                                            </p:txEl>
                                          </p:spTgt>
                                        </p:tgtEl>
                                        <p:attrNameLst>
                                          <p:attrName>style.visibility</p:attrName>
                                        </p:attrNameLst>
                                      </p:cBhvr>
                                      <p:to>
                                        <p:strVal val="visible"/>
                                      </p:to>
                                    </p:set>
                                  </p:childTnLst>
                                </p:cTn>
                              </p:par>
                              <p:par>
                                <p:cTn id="23" presetClass="entr" nodeType="withEffect" presetSubtype="0" presetID="1" grpId="1" fill="hold">
                                  <p:stCondLst>
                                    <p:cond delay="0"/>
                                  </p:stCondLst>
                                  <p:iterate type="el" backwards="0">
                                    <p:tmAbs val="0"/>
                                  </p:iterate>
                                  <p:childTnLst>
                                    <p:set>
                                      <p:cBhvr>
                                        <p:cTn id="24" fill="hold"/>
                                        <p:tgtEl>
                                          <p:spTgt spid="303">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03" grpId="1"/>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Title 1"/>
          <p:cNvSpPr txBox="1"/>
          <p:nvPr>
            <p:ph type="title"/>
          </p:nvPr>
        </p:nvSpPr>
        <p:spPr>
          <a:prstGeom prst="rect">
            <a:avLst/>
          </a:prstGeom>
        </p:spPr>
        <p:txBody>
          <a:bodyPr/>
          <a:lstStyle/>
          <a:p>
            <a:pPr/>
            <a:r>
              <a:t>Emotional Labeling</a:t>
            </a:r>
          </a:p>
        </p:txBody>
      </p:sp>
      <p:sp>
        <p:nvSpPr>
          <p:cNvPr id="306" name="Text Placeholder 2"/>
          <p:cNvSpPr txBox="1"/>
          <p:nvPr>
            <p:ph type="body" sz="quarter" idx="1"/>
          </p:nvPr>
        </p:nvSpPr>
        <p:spPr>
          <a:xfrm>
            <a:off x="609600" y="1600200"/>
            <a:ext cx="8077200" cy="685800"/>
          </a:xfrm>
          <a:prstGeom prst="rect">
            <a:avLst/>
          </a:prstGeom>
        </p:spPr>
        <p:txBody>
          <a:bodyPr/>
          <a:lstStyle/>
          <a:p>
            <a:pPr/>
            <a:r>
              <a:t>Using Empathy: Video </a:t>
            </a:r>
          </a:p>
        </p:txBody>
      </p:sp>
      <p:pic>
        <p:nvPicPr>
          <p:cNvPr id="307" name="Picture 2" descr="Picture 2"/>
          <p:cNvPicPr>
            <a:picLocks noChangeAspect="1"/>
          </p:cNvPicPr>
          <p:nvPr/>
        </p:nvPicPr>
        <p:blipFill>
          <a:blip r:embed="rId2">
            <a:extLst/>
          </a:blip>
          <a:stretch>
            <a:fillRect/>
          </a:stretch>
        </p:blipFill>
        <p:spPr>
          <a:xfrm>
            <a:off x="1149545" y="2362200"/>
            <a:ext cx="5319794" cy="3114675"/>
          </a:xfrm>
          <a:prstGeom prst="rect">
            <a:avLst/>
          </a:prstGeom>
          <a:ln w="12700">
            <a:miter lim="400000"/>
          </a:ln>
        </p:spPr>
      </p:pic>
      <p:sp>
        <p:nvSpPr>
          <p:cNvPr id="308" name="TextBox 1"/>
          <p:cNvSpPr txBox="1"/>
          <p:nvPr/>
        </p:nvSpPr>
        <p:spPr>
          <a:xfrm>
            <a:off x="1195265" y="5715000"/>
            <a:ext cx="326804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pPr/>
            <a:r>
              <a:t>https://youtu.be/-4EDhdAHrOg </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Title 1"/>
          <p:cNvSpPr txBox="1"/>
          <p:nvPr>
            <p:ph type="title"/>
          </p:nvPr>
        </p:nvSpPr>
        <p:spPr>
          <a:prstGeom prst="rect">
            <a:avLst/>
          </a:prstGeom>
        </p:spPr>
        <p:txBody>
          <a:bodyPr/>
          <a:lstStyle/>
          <a:p>
            <a:pPr/>
            <a:r>
              <a:t>Active Listening Skills #2</a:t>
            </a:r>
          </a:p>
        </p:txBody>
      </p:sp>
      <p:sp>
        <p:nvSpPr>
          <p:cNvPr id="311" name="Text Placeholder 2"/>
          <p:cNvSpPr txBox="1"/>
          <p:nvPr>
            <p:ph type="body" idx="1"/>
          </p:nvPr>
        </p:nvSpPr>
        <p:spPr>
          <a:xfrm>
            <a:off x="609600" y="1600200"/>
            <a:ext cx="8077200" cy="5257800"/>
          </a:xfrm>
          <a:prstGeom prst="rect">
            <a:avLst/>
          </a:prstGeom>
        </p:spPr>
        <p:txBody>
          <a:bodyPr/>
          <a:lstStyle/>
          <a:p>
            <a:pPr/>
            <a:r>
              <a:t>Paraphrasing</a:t>
            </a:r>
          </a:p>
          <a:p>
            <a:pPr lvl="1" marL="742950" indent="-285750">
              <a:spcBef>
                <a:spcPts val="500"/>
              </a:spcBef>
              <a:defRPr b="0" sz="2400"/>
            </a:pPr>
            <a:r>
              <a:t>Restatement</a:t>
            </a:r>
          </a:p>
          <a:p>
            <a:pPr lvl="1" marL="742950" indent="-285750">
              <a:spcBef>
                <a:spcPts val="500"/>
              </a:spcBef>
              <a:defRPr b="0" sz="2400"/>
            </a:pPr>
            <a:r>
              <a:t>Summarize what you just heard</a:t>
            </a:r>
          </a:p>
          <a:p>
            <a:pPr lvl="1" marL="742950" indent="-285750">
              <a:spcBef>
                <a:spcPts val="500"/>
              </a:spcBef>
              <a:defRPr b="0" sz="2400"/>
            </a:pPr>
            <a:r>
              <a:t>Clarifies what has been stated</a:t>
            </a:r>
          </a:p>
          <a:p>
            <a:pPr lvl="1" marL="742950" indent="-285750">
              <a:spcBef>
                <a:spcPts val="500"/>
              </a:spcBef>
              <a:defRPr b="0" sz="2400"/>
            </a:pPr>
            <a:r>
              <a:t>Creates empathy and rapport</a:t>
            </a:r>
          </a:p>
          <a:p>
            <a:pPr lvl="1" marL="742950" indent="-285750">
              <a:spcBef>
                <a:spcPts val="500"/>
              </a:spcBef>
              <a:defRPr b="0" sz="2400"/>
            </a:pPr>
            <a:r>
              <a:t>Makes suspect non-defensive by using their words</a:t>
            </a:r>
          </a:p>
          <a:p>
            <a:pPr lvl="2" marL="1143000" indent="-228600">
              <a:spcBef>
                <a:spcPts val="400"/>
              </a:spcBef>
              <a:defRPr b="0" sz="2000"/>
            </a:pPr>
            <a:r>
              <a:t>Are you saying…</a:t>
            </a:r>
          </a:p>
          <a:p>
            <a:pPr lvl="2" marL="1143000" indent="-228600">
              <a:spcBef>
                <a:spcPts val="400"/>
              </a:spcBef>
              <a:defRPr b="0" sz="2000"/>
            </a:pPr>
            <a:r>
              <a:t>Are you telling 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11">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311">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311">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311">
                                            <p:txEl>
                                              <p:pRg st="3" end="3"/>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311">
                                            <p:txEl>
                                              <p:pRg st="4" end="4"/>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311">
                                            <p:txEl>
                                              <p:pRg st="5" end="5"/>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311">
                                            <p:txEl>
                                              <p:pRg st="6" end="6"/>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311">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11" grpId="1"/>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Title 1"/>
          <p:cNvSpPr txBox="1"/>
          <p:nvPr>
            <p:ph type="title"/>
          </p:nvPr>
        </p:nvSpPr>
        <p:spPr>
          <a:prstGeom prst="rect">
            <a:avLst/>
          </a:prstGeom>
        </p:spPr>
        <p:txBody>
          <a:bodyPr/>
          <a:lstStyle/>
          <a:p>
            <a:pPr/>
            <a:r>
              <a:t>Paraphrasing Video (good)</a:t>
            </a:r>
          </a:p>
        </p:txBody>
      </p:sp>
      <p:sp>
        <p:nvSpPr>
          <p:cNvPr id="314" name="Text Placeholder 2"/>
          <p:cNvSpPr txBox="1"/>
          <p:nvPr>
            <p:ph type="body" sz="quarter" idx="1"/>
          </p:nvPr>
        </p:nvSpPr>
        <p:spPr>
          <a:xfrm>
            <a:off x="609600" y="5257800"/>
            <a:ext cx="8077200" cy="563563"/>
          </a:xfrm>
          <a:prstGeom prst="rect">
            <a:avLst/>
          </a:prstGeom>
        </p:spPr>
        <p:txBody>
          <a:bodyPr/>
          <a:lstStyle/>
          <a:p>
            <a:pPr/>
            <a:r>
              <a:t>https://www.youtube.com/watch?v=bO-a-Yz4xA8</a:t>
            </a:r>
          </a:p>
        </p:txBody>
      </p:sp>
      <p:pic>
        <p:nvPicPr>
          <p:cNvPr id="315" name="Picture 2" descr="Picture 2"/>
          <p:cNvPicPr>
            <a:picLocks noChangeAspect="1"/>
          </p:cNvPicPr>
          <p:nvPr/>
        </p:nvPicPr>
        <p:blipFill>
          <a:blip r:embed="rId2">
            <a:extLst/>
          </a:blip>
          <a:stretch>
            <a:fillRect/>
          </a:stretch>
        </p:blipFill>
        <p:spPr>
          <a:xfrm>
            <a:off x="1617406" y="1676400"/>
            <a:ext cx="5943601" cy="3276600"/>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Title 1"/>
          <p:cNvSpPr txBox="1"/>
          <p:nvPr>
            <p:ph type="title"/>
          </p:nvPr>
        </p:nvSpPr>
        <p:spPr>
          <a:prstGeom prst="rect">
            <a:avLst/>
          </a:prstGeom>
        </p:spPr>
        <p:txBody>
          <a:bodyPr/>
          <a:lstStyle/>
          <a:p>
            <a:pPr/>
            <a:r>
              <a:t>Paraphrasing Video (bad)</a:t>
            </a:r>
          </a:p>
        </p:txBody>
      </p:sp>
      <p:sp>
        <p:nvSpPr>
          <p:cNvPr id="318" name="Text Placeholder 2"/>
          <p:cNvSpPr txBox="1"/>
          <p:nvPr>
            <p:ph type="body" sz="quarter" idx="1"/>
          </p:nvPr>
        </p:nvSpPr>
        <p:spPr>
          <a:xfrm>
            <a:off x="609600" y="5410200"/>
            <a:ext cx="8077200" cy="563563"/>
          </a:xfrm>
          <a:prstGeom prst="rect">
            <a:avLst/>
          </a:prstGeom>
        </p:spPr>
        <p:txBody>
          <a:bodyPr/>
          <a:lstStyle/>
          <a:p>
            <a:pPr/>
            <a:r>
              <a:t>https://youtu.be/i2uD81BD8OI</a:t>
            </a:r>
          </a:p>
        </p:txBody>
      </p:sp>
      <p:pic>
        <p:nvPicPr>
          <p:cNvPr id="319" name="Picture 2" descr="Picture 2"/>
          <p:cNvPicPr>
            <a:picLocks noChangeAspect="1"/>
          </p:cNvPicPr>
          <p:nvPr/>
        </p:nvPicPr>
        <p:blipFill>
          <a:blip r:embed="rId2">
            <a:extLst/>
          </a:blip>
          <a:stretch>
            <a:fillRect/>
          </a:stretch>
        </p:blipFill>
        <p:spPr>
          <a:xfrm>
            <a:off x="2400300" y="1814513"/>
            <a:ext cx="4343400" cy="3228976"/>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Title 1"/>
          <p:cNvSpPr txBox="1"/>
          <p:nvPr>
            <p:ph type="title"/>
          </p:nvPr>
        </p:nvSpPr>
        <p:spPr>
          <a:prstGeom prst="rect">
            <a:avLst/>
          </a:prstGeom>
        </p:spPr>
        <p:txBody>
          <a:bodyPr/>
          <a:lstStyle/>
          <a:p>
            <a:pPr/>
            <a:r>
              <a:t>Active Listening Skills #3</a:t>
            </a:r>
          </a:p>
        </p:txBody>
      </p:sp>
      <p:sp>
        <p:nvSpPr>
          <p:cNvPr id="322" name="Text Placeholder 2"/>
          <p:cNvSpPr txBox="1"/>
          <p:nvPr>
            <p:ph type="body" idx="1"/>
          </p:nvPr>
        </p:nvSpPr>
        <p:spPr>
          <a:xfrm>
            <a:off x="609600" y="1600200"/>
            <a:ext cx="8077200" cy="5257800"/>
          </a:xfrm>
          <a:prstGeom prst="rect">
            <a:avLst/>
          </a:prstGeom>
        </p:spPr>
        <p:txBody>
          <a:bodyPr/>
          <a:lstStyle/>
          <a:p>
            <a:pPr/>
            <a:r>
              <a:t>Reflecting/Mirroring</a:t>
            </a:r>
          </a:p>
          <a:p>
            <a:pPr lvl="1" marL="742950" indent="-285750">
              <a:spcBef>
                <a:spcPts val="500"/>
              </a:spcBef>
              <a:defRPr b="0" sz="2400"/>
            </a:pPr>
            <a:r>
              <a:t>Repeating back the last word or phrase said by suspect</a:t>
            </a:r>
          </a:p>
          <a:p>
            <a:pPr lvl="1" marL="742950" indent="-285750">
              <a:spcBef>
                <a:spcPts val="500"/>
              </a:spcBef>
              <a:defRPr b="0" sz="2400"/>
            </a:pPr>
            <a:r>
              <a:t>Asks for more intel without guiding direction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22">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322">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32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22" grpId="1"/>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Title 1"/>
          <p:cNvSpPr txBox="1"/>
          <p:nvPr>
            <p:ph type="title"/>
          </p:nvPr>
        </p:nvSpPr>
        <p:spPr>
          <a:prstGeom prst="rect">
            <a:avLst/>
          </a:prstGeom>
        </p:spPr>
        <p:txBody>
          <a:bodyPr/>
          <a:lstStyle/>
          <a:p>
            <a:pPr/>
            <a:r>
              <a:t>Reflecting/Mirroring</a:t>
            </a:r>
          </a:p>
        </p:txBody>
      </p:sp>
      <p:sp>
        <p:nvSpPr>
          <p:cNvPr id="325" name="Text Placeholder 2"/>
          <p:cNvSpPr txBox="1"/>
          <p:nvPr>
            <p:ph type="body" sz="quarter" idx="1"/>
          </p:nvPr>
        </p:nvSpPr>
        <p:spPr>
          <a:xfrm>
            <a:off x="609600" y="5334000"/>
            <a:ext cx="8382000" cy="563563"/>
          </a:xfrm>
          <a:prstGeom prst="rect">
            <a:avLst/>
          </a:prstGeom>
        </p:spPr>
        <p:txBody>
          <a:bodyPr/>
          <a:lstStyle/>
          <a:p>
            <a:pPr/>
            <a:r>
              <a:t>https://www.youtube.com/watch?v=4VOubVB4CTU</a:t>
            </a:r>
          </a:p>
        </p:txBody>
      </p:sp>
      <p:pic>
        <p:nvPicPr>
          <p:cNvPr id="326" name="Picture 2" descr="Picture 2"/>
          <p:cNvPicPr>
            <a:picLocks noChangeAspect="1"/>
          </p:cNvPicPr>
          <p:nvPr/>
        </p:nvPicPr>
        <p:blipFill>
          <a:blip r:embed="rId2">
            <a:extLst/>
          </a:blip>
          <a:stretch>
            <a:fillRect/>
          </a:stretch>
        </p:blipFill>
        <p:spPr>
          <a:xfrm>
            <a:off x="2490788" y="1804988"/>
            <a:ext cx="4162426" cy="3248026"/>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Title 1"/>
          <p:cNvSpPr txBox="1"/>
          <p:nvPr>
            <p:ph type="title"/>
          </p:nvPr>
        </p:nvSpPr>
        <p:spPr>
          <a:prstGeom prst="rect">
            <a:avLst/>
          </a:prstGeom>
        </p:spPr>
        <p:txBody>
          <a:bodyPr/>
          <a:lstStyle/>
          <a:p>
            <a:pPr/>
            <a:r>
              <a:t>Active Listening Skills #4</a:t>
            </a:r>
          </a:p>
        </p:txBody>
      </p:sp>
      <p:sp>
        <p:nvSpPr>
          <p:cNvPr id="329" name="Text Placeholder 2"/>
          <p:cNvSpPr txBox="1"/>
          <p:nvPr>
            <p:ph type="body" idx="1"/>
          </p:nvPr>
        </p:nvSpPr>
        <p:spPr>
          <a:xfrm>
            <a:off x="609600" y="1600200"/>
            <a:ext cx="8077200" cy="5257800"/>
          </a:xfrm>
          <a:prstGeom prst="rect">
            <a:avLst/>
          </a:prstGeom>
        </p:spPr>
        <p:txBody>
          <a:bodyPr/>
          <a:lstStyle/>
          <a:p>
            <a:pPr/>
            <a:r>
              <a:t>Effective pause (silence)</a:t>
            </a:r>
          </a:p>
          <a:p>
            <a:pPr lvl="1" marL="742950" indent="-285750">
              <a:spcBef>
                <a:spcPts val="500"/>
              </a:spcBef>
              <a:defRPr b="0" sz="2400"/>
            </a:pPr>
            <a:r>
              <a:t>Most people feel awkward with silence</a:t>
            </a:r>
          </a:p>
          <a:p>
            <a:pPr lvl="1" marL="742950" indent="-285750">
              <a:spcBef>
                <a:spcPts val="500"/>
              </a:spcBef>
              <a:defRPr b="0" sz="2400"/>
            </a:pPr>
            <a:r>
              <a:t>Can provoke the suspect into talking</a:t>
            </a:r>
          </a:p>
          <a:p>
            <a:pPr lvl="1" marL="742950" indent="-285750">
              <a:spcBef>
                <a:spcPts val="500"/>
              </a:spcBef>
              <a:defRPr b="0" sz="2400"/>
            </a:pPr>
            <a:r>
              <a:t>Use before and after YOU have communicated an important message (intensifies meaning)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29">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329">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329">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32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29"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1" name="Diagram 2"/>
          <p:cNvGrpSpPr/>
          <p:nvPr/>
        </p:nvGrpSpPr>
        <p:grpSpPr>
          <a:xfrm>
            <a:off x="1828909" y="1752600"/>
            <a:ext cx="6095780" cy="4062015"/>
            <a:chOff x="0" y="0"/>
            <a:chExt cx="6095780" cy="4062014"/>
          </a:xfrm>
        </p:grpSpPr>
        <p:grpSp>
          <p:nvGrpSpPr>
            <p:cNvPr id="105" name="Group"/>
            <p:cNvGrpSpPr/>
            <p:nvPr/>
          </p:nvGrpSpPr>
          <p:grpSpPr>
            <a:xfrm>
              <a:off x="1085493" y="102830"/>
              <a:ext cx="5010288" cy="1107996"/>
              <a:chOff x="0" y="0"/>
              <a:chExt cx="5010286" cy="1107995"/>
            </a:xfrm>
          </p:grpSpPr>
          <p:sp>
            <p:nvSpPr>
              <p:cNvPr id="103" name="Rectangle"/>
              <p:cNvSpPr/>
              <p:nvPr/>
            </p:nvSpPr>
            <p:spPr>
              <a:xfrm rot="5400000">
                <a:off x="1981268" y="-1951146"/>
                <a:ext cx="1047751" cy="5010288"/>
              </a:xfrm>
              <a:prstGeom prst="rect">
                <a:avLst/>
              </a:prstGeom>
              <a:solidFill>
                <a:srgbClr val="DEE7D0">
                  <a:alpha val="90000"/>
                </a:srgbClr>
              </a:solidFill>
              <a:ln w="9525" cap="flat">
                <a:solidFill>
                  <a:srgbClr val="DEE7D0">
                    <a:alpha val="90000"/>
                  </a:srgbClr>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defTabSz="1422400">
                  <a:lnSpc>
                    <a:spcPct val="90000"/>
                  </a:lnSpc>
                  <a:spcBef>
                    <a:spcPts val="300"/>
                  </a:spcBef>
                  <a:defRPr sz="3200">
                    <a:effectLst>
                      <a:outerShdw sx="100000" sy="100000" kx="0" ky="0" algn="b" rotWithShape="0" blurRad="38100" dist="38100" dir="2700000">
                        <a:srgbClr val="000000">
                          <a:alpha val="43137"/>
                        </a:srgbClr>
                      </a:outerShdw>
                    </a:effectLst>
                  </a:defRPr>
                </a:pPr>
              </a:p>
            </p:txBody>
          </p:sp>
          <p:sp>
            <p:nvSpPr>
              <p:cNvPr id="104" name="Role as first responders to a school crisis"/>
              <p:cNvSpPr txBox="1"/>
              <p:nvPr/>
            </p:nvSpPr>
            <p:spPr>
              <a:xfrm>
                <a:off x="123825" y="0"/>
                <a:ext cx="4762638" cy="11079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3825" tIns="123825" rIns="123825" bIns="123825" numCol="1" anchor="ctr">
                <a:spAutoFit/>
              </a:bodyPr>
              <a:lstStyle/>
              <a:p>
                <a:pPr lvl="1" marL="280988" indent="-280988" defTabSz="1422400">
                  <a:lnSpc>
                    <a:spcPct val="90000"/>
                  </a:lnSpc>
                  <a:spcBef>
                    <a:spcPts val="500"/>
                  </a:spcBef>
                  <a:buSzPct val="100000"/>
                  <a:buChar char="•"/>
                  <a:defRPr sz="3200"/>
                </a:pPr>
                <a:r>
                  <a:t>Role as first responders to a school crisis</a:t>
                </a:r>
              </a:p>
            </p:txBody>
          </p:sp>
        </p:grpSp>
        <p:grpSp>
          <p:nvGrpSpPr>
            <p:cNvPr id="108" name="Group"/>
            <p:cNvGrpSpPr/>
            <p:nvPr/>
          </p:nvGrpSpPr>
          <p:grpSpPr>
            <a:xfrm>
              <a:off x="0" y="0"/>
              <a:ext cx="1085492" cy="1309688"/>
              <a:chOff x="0" y="0"/>
              <a:chExt cx="1085491" cy="1309687"/>
            </a:xfrm>
          </p:grpSpPr>
          <p:sp>
            <p:nvSpPr>
              <p:cNvPr id="106" name="Rounded Rectangle"/>
              <p:cNvSpPr/>
              <p:nvPr/>
            </p:nvSpPr>
            <p:spPr>
              <a:xfrm>
                <a:off x="0" y="0"/>
                <a:ext cx="1085492" cy="1309688"/>
              </a:xfrm>
              <a:prstGeom prst="roundRect">
                <a:avLst>
                  <a:gd name="adj" fmla="val 16667"/>
                </a:avLst>
              </a:prstGeom>
              <a:gradFill flip="none" rotWithShape="1">
                <a:gsLst>
                  <a:gs pos="0">
                    <a:srgbClr val="769537"/>
                  </a:gs>
                  <a:gs pos="80000">
                    <a:srgbClr val="9BC348"/>
                  </a:gs>
                  <a:gs pos="100000">
                    <a:srgbClr val="9CC646"/>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defTabSz="1955800">
                  <a:lnSpc>
                    <a:spcPct val="90000"/>
                  </a:lnSpc>
                  <a:spcBef>
                    <a:spcPts val="700"/>
                  </a:spcBef>
                  <a:defRPr sz="4400">
                    <a:solidFill>
                      <a:srgbClr val="FFFFFF"/>
                    </a:solidFill>
                  </a:defRPr>
                </a:pPr>
              </a:p>
            </p:txBody>
          </p:sp>
          <p:sp>
            <p:nvSpPr>
              <p:cNvPr id="107" name="1"/>
              <p:cNvSpPr txBox="1"/>
              <p:nvPr/>
            </p:nvSpPr>
            <p:spPr>
              <a:xfrm>
                <a:off x="136808" y="289787"/>
                <a:ext cx="811875" cy="7301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3819" tIns="83819" rIns="83819" bIns="83819" numCol="1" anchor="ctr">
                <a:spAutoFit/>
              </a:bodyPr>
              <a:lstStyle>
                <a:lvl1pPr algn="ctr" defTabSz="1955800">
                  <a:lnSpc>
                    <a:spcPct val="90000"/>
                  </a:lnSpc>
                  <a:spcBef>
                    <a:spcPts val="1800"/>
                  </a:spcBef>
                  <a:defRPr sz="4400">
                    <a:solidFill>
                      <a:srgbClr val="FFFFFF"/>
                    </a:solidFill>
                  </a:defRPr>
                </a:lvl1pPr>
              </a:lstStyle>
              <a:p>
                <a:pPr/>
                <a:r>
                  <a:t>1</a:t>
                </a:r>
              </a:p>
            </p:txBody>
          </p:sp>
        </p:grpSp>
        <p:grpSp>
          <p:nvGrpSpPr>
            <p:cNvPr id="111" name="Group"/>
            <p:cNvGrpSpPr/>
            <p:nvPr/>
          </p:nvGrpSpPr>
          <p:grpSpPr>
            <a:xfrm>
              <a:off x="1085493" y="1478002"/>
              <a:ext cx="5010288" cy="1107996"/>
              <a:chOff x="0" y="0"/>
              <a:chExt cx="5010286" cy="1107995"/>
            </a:xfrm>
          </p:grpSpPr>
          <p:sp>
            <p:nvSpPr>
              <p:cNvPr id="109" name="Rectangle"/>
              <p:cNvSpPr/>
              <p:nvPr/>
            </p:nvSpPr>
            <p:spPr>
              <a:xfrm rot="5400000">
                <a:off x="1981268" y="-1951146"/>
                <a:ext cx="1047751" cy="5010288"/>
              </a:xfrm>
              <a:prstGeom prst="rect">
                <a:avLst/>
              </a:prstGeom>
              <a:solidFill>
                <a:srgbClr val="D1E3E1">
                  <a:alpha val="90000"/>
                </a:srgbClr>
              </a:solidFill>
              <a:ln w="9525" cap="flat">
                <a:solidFill>
                  <a:srgbClr val="D1E3E1">
                    <a:alpha val="90000"/>
                  </a:srgbClr>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defTabSz="1422400">
                  <a:lnSpc>
                    <a:spcPct val="90000"/>
                  </a:lnSpc>
                  <a:spcBef>
                    <a:spcPts val="300"/>
                  </a:spcBef>
                  <a:defRPr sz="3200">
                    <a:effectLst>
                      <a:outerShdw sx="100000" sy="100000" kx="0" ky="0" algn="b" rotWithShape="0" blurRad="38100" dist="38100" dir="2700000">
                        <a:srgbClr val="000000">
                          <a:alpha val="43137"/>
                        </a:srgbClr>
                      </a:outerShdw>
                    </a:effectLst>
                  </a:defRPr>
                </a:pPr>
              </a:p>
            </p:txBody>
          </p:sp>
          <p:sp>
            <p:nvSpPr>
              <p:cNvPr id="110" name="What role do you play for HNT/CIT?"/>
              <p:cNvSpPr txBox="1"/>
              <p:nvPr/>
            </p:nvSpPr>
            <p:spPr>
              <a:xfrm>
                <a:off x="123825" y="0"/>
                <a:ext cx="4762638" cy="11079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3825" tIns="123825" rIns="123825" bIns="123825" numCol="1" anchor="ctr">
                <a:spAutoFit/>
              </a:bodyPr>
              <a:lstStyle/>
              <a:p>
                <a:pPr lvl="1" marL="285750" indent="-285750" defTabSz="1422400">
                  <a:lnSpc>
                    <a:spcPct val="90000"/>
                  </a:lnSpc>
                  <a:spcBef>
                    <a:spcPts val="500"/>
                  </a:spcBef>
                  <a:buSzPct val="100000"/>
                  <a:buChar char="•"/>
                  <a:defRPr sz="3200"/>
                </a:pPr>
                <a:r>
                  <a:t>What role do you play for HNT/CIT?</a:t>
                </a:r>
              </a:p>
            </p:txBody>
          </p:sp>
        </p:grpSp>
        <p:grpSp>
          <p:nvGrpSpPr>
            <p:cNvPr id="114" name="Group"/>
            <p:cNvGrpSpPr/>
            <p:nvPr/>
          </p:nvGrpSpPr>
          <p:grpSpPr>
            <a:xfrm>
              <a:off x="0" y="1377155"/>
              <a:ext cx="1085492" cy="1309688"/>
              <a:chOff x="0" y="0"/>
              <a:chExt cx="1085491" cy="1309687"/>
            </a:xfrm>
          </p:grpSpPr>
          <p:sp>
            <p:nvSpPr>
              <p:cNvPr id="112" name="Rounded Rectangle"/>
              <p:cNvSpPr/>
              <p:nvPr/>
            </p:nvSpPr>
            <p:spPr>
              <a:xfrm>
                <a:off x="0" y="0"/>
                <a:ext cx="1085492" cy="1309688"/>
              </a:xfrm>
              <a:prstGeom prst="roundRect">
                <a:avLst>
                  <a:gd name="adj" fmla="val 16667"/>
                </a:avLst>
              </a:prstGeom>
              <a:gradFill flip="none" rotWithShape="1">
                <a:gsLst>
                  <a:gs pos="0">
                    <a:srgbClr val="3C8A81"/>
                  </a:gs>
                  <a:gs pos="80000">
                    <a:srgbClr val="4FB5AA"/>
                  </a:gs>
                  <a:gs pos="100000">
                    <a:srgbClr val="4EB8AC"/>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defTabSz="1955800">
                  <a:lnSpc>
                    <a:spcPct val="90000"/>
                  </a:lnSpc>
                  <a:spcBef>
                    <a:spcPts val="700"/>
                  </a:spcBef>
                  <a:defRPr sz="4400">
                    <a:solidFill>
                      <a:srgbClr val="FFFFFF"/>
                    </a:solidFill>
                  </a:defRPr>
                </a:pPr>
              </a:p>
            </p:txBody>
          </p:sp>
          <p:sp>
            <p:nvSpPr>
              <p:cNvPr id="113" name="2"/>
              <p:cNvSpPr txBox="1"/>
              <p:nvPr/>
            </p:nvSpPr>
            <p:spPr>
              <a:xfrm>
                <a:off x="136808" y="289787"/>
                <a:ext cx="811875" cy="7301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3819" tIns="83819" rIns="83819" bIns="83819" numCol="1" anchor="ctr">
                <a:spAutoFit/>
              </a:bodyPr>
              <a:lstStyle>
                <a:lvl1pPr algn="ctr" defTabSz="1955800">
                  <a:lnSpc>
                    <a:spcPct val="90000"/>
                  </a:lnSpc>
                  <a:spcBef>
                    <a:spcPts val="1800"/>
                  </a:spcBef>
                  <a:defRPr sz="4400">
                    <a:solidFill>
                      <a:srgbClr val="FFFFFF"/>
                    </a:solidFill>
                  </a:defRPr>
                </a:lvl1pPr>
              </a:lstStyle>
              <a:p>
                <a:pPr/>
                <a:r>
                  <a:t>2</a:t>
                </a:r>
              </a:p>
            </p:txBody>
          </p:sp>
        </p:grpSp>
        <p:grpSp>
          <p:nvGrpSpPr>
            <p:cNvPr id="117" name="Group"/>
            <p:cNvGrpSpPr/>
            <p:nvPr/>
          </p:nvGrpSpPr>
          <p:grpSpPr>
            <a:xfrm>
              <a:off x="1085493" y="2853173"/>
              <a:ext cx="5010288" cy="1107996"/>
              <a:chOff x="0" y="0"/>
              <a:chExt cx="5010286" cy="1107995"/>
            </a:xfrm>
          </p:grpSpPr>
          <p:sp>
            <p:nvSpPr>
              <p:cNvPr id="115" name="Rectangle"/>
              <p:cNvSpPr/>
              <p:nvPr/>
            </p:nvSpPr>
            <p:spPr>
              <a:xfrm rot="5400000">
                <a:off x="1981268" y="-1951145"/>
                <a:ext cx="1047751" cy="5010287"/>
              </a:xfrm>
              <a:prstGeom prst="rect">
                <a:avLst/>
              </a:prstGeom>
              <a:solidFill>
                <a:srgbClr val="D7D2E0">
                  <a:alpha val="90000"/>
                </a:srgbClr>
              </a:solidFill>
              <a:ln w="9525" cap="flat">
                <a:solidFill>
                  <a:srgbClr val="D7D2E0">
                    <a:alpha val="90000"/>
                  </a:srgbClr>
                </a:solidFill>
                <a:prstDash val="solid"/>
                <a:round/>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defTabSz="1422400">
                  <a:lnSpc>
                    <a:spcPct val="90000"/>
                  </a:lnSpc>
                  <a:spcBef>
                    <a:spcPts val="300"/>
                  </a:spcBef>
                  <a:defRPr sz="3200">
                    <a:effectLst>
                      <a:outerShdw sx="100000" sy="100000" kx="0" ky="0" algn="b" rotWithShape="0" blurRad="38100" dist="38100" dir="2700000">
                        <a:srgbClr val="000000">
                          <a:alpha val="43137"/>
                        </a:srgbClr>
                      </a:outerShdw>
                    </a:effectLst>
                  </a:defRPr>
                </a:pPr>
              </a:p>
            </p:txBody>
          </p:sp>
          <p:sp>
            <p:nvSpPr>
              <p:cNvPr id="116" name="Establish communication as well as gathering intel"/>
              <p:cNvSpPr txBox="1"/>
              <p:nvPr/>
            </p:nvSpPr>
            <p:spPr>
              <a:xfrm>
                <a:off x="123825" y="0"/>
                <a:ext cx="4762638" cy="11079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3825" tIns="123825" rIns="123825" bIns="123825" numCol="1" anchor="ctr">
                <a:spAutoFit/>
              </a:bodyPr>
              <a:lstStyle/>
              <a:p>
                <a:pPr lvl="1" marL="285750" indent="-285750" defTabSz="1422400">
                  <a:lnSpc>
                    <a:spcPct val="90000"/>
                  </a:lnSpc>
                  <a:spcBef>
                    <a:spcPts val="500"/>
                  </a:spcBef>
                  <a:buSzPct val="100000"/>
                  <a:buChar char="•"/>
                  <a:defRPr sz="3200"/>
                </a:pPr>
                <a:r>
                  <a:t>Establish communication as well as gathering intel</a:t>
                </a:r>
              </a:p>
            </p:txBody>
          </p:sp>
        </p:grpSp>
        <p:grpSp>
          <p:nvGrpSpPr>
            <p:cNvPr id="120" name="Group"/>
            <p:cNvGrpSpPr/>
            <p:nvPr/>
          </p:nvGrpSpPr>
          <p:grpSpPr>
            <a:xfrm>
              <a:off x="0" y="2752327"/>
              <a:ext cx="1085492" cy="1309688"/>
              <a:chOff x="0" y="0"/>
              <a:chExt cx="1085491" cy="1309687"/>
            </a:xfrm>
          </p:grpSpPr>
          <p:sp>
            <p:nvSpPr>
              <p:cNvPr id="118" name="Rounded Rectangle"/>
              <p:cNvSpPr/>
              <p:nvPr/>
            </p:nvSpPr>
            <p:spPr>
              <a:xfrm>
                <a:off x="0" y="0"/>
                <a:ext cx="1085492" cy="1309688"/>
              </a:xfrm>
              <a:prstGeom prst="roundRect">
                <a:avLst>
                  <a:gd name="adj" fmla="val 16667"/>
                </a:avLst>
              </a:prstGeom>
              <a:gradFill flip="none" rotWithShape="1">
                <a:gsLst>
                  <a:gs pos="0">
                    <a:srgbClr val="5E437E"/>
                  </a:gs>
                  <a:gs pos="80000">
                    <a:srgbClr val="7B58A6"/>
                  </a:gs>
                  <a:gs pos="100000">
                    <a:srgbClr val="7B57A8"/>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defTabSz="1955800">
                  <a:lnSpc>
                    <a:spcPct val="90000"/>
                  </a:lnSpc>
                  <a:spcBef>
                    <a:spcPts val="700"/>
                  </a:spcBef>
                  <a:defRPr sz="4400">
                    <a:solidFill>
                      <a:srgbClr val="FFFFFF"/>
                    </a:solidFill>
                  </a:defRPr>
                </a:pPr>
              </a:p>
            </p:txBody>
          </p:sp>
          <p:sp>
            <p:nvSpPr>
              <p:cNvPr id="119" name="3"/>
              <p:cNvSpPr txBox="1"/>
              <p:nvPr/>
            </p:nvSpPr>
            <p:spPr>
              <a:xfrm>
                <a:off x="136808" y="289787"/>
                <a:ext cx="811875" cy="7301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3819" tIns="83819" rIns="83819" bIns="83819" numCol="1" anchor="ctr">
                <a:spAutoFit/>
              </a:bodyPr>
              <a:lstStyle>
                <a:lvl1pPr algn="ctr" defTabSz="1955800">
                  <a:lnSpc>
                    <a:spcPct val="90000"/>
                  </a:lnSpc>
                  <a:spcBef>
                    <a:spcPts val="1800"/>
                  </a:spcBef>
                  <a:defRPr sz="4400">
                    <a:solidFill>
                      <a:srgbClr val="FFFFFF"/>
                    </a:solidFill>
                  </a:defRPr>
                </a:lvl1pPr>
              </a:lstStyle>
              <a:p>
                <a:pPr/>
                <a:r>
                  <a:t>3</a:t>
                </a:r>
              </a:p>
            </p:txBody>
          </p:sp>
        </p:grpSp>
      </p:grpSp>
      <p:sp>
        <p:nvSpPr>
          <p:cNvPr id="122" name="Title 1"/>
          <p:cNvSpPr txBox="1"/>
          <p:nvPr>
            <p:ph type="title"/>
          </p:nvPr>
        </p:nvSpPr>
        <p:spPr>
          <a:xfrm>
            <a:off x="841375" y="301625"/>
            <a:ext cx="8077200" cy="1143000"/>
          </a:xfrm>
          <a:prstGeom prst="rect">
            <a:avLst/>
          </a:prstGeom>
        </p:spPr>
        <p:txBody>
          <a:bodyPr/>
          <a:lstStyle/>
          <a:p>
            <a:pPr/>
            <a:r>
              <a:t>Today’s Overview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21"/>
                                        </p:tgtEl>
                                        <p:attrNameLst>
                                          <p:attrName>style.visibility</p:attrName>
                                        </p:attrNameLst>
                                      </p:cBhvr>
                                      <p:to>
                                        <p:strVal val="visible"/>
                                      </p:to>
                                    </p:set>
                                    <p:animEffect filter="wipe(left)" transition="in">
                                      <p:cBhvr>
                                        <p:cTn id="7" dur="5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1" grpId="1"/>
    </p:bld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Title 1"/>
          <p:cNvSpPr txBox="1"/>
          <p:nvPr>
            <p:ph type="title"/>
          </p:nvPr>
        </p:nvSpPr>
        <p:spPr>
          <a:prstGeom prst="rect">
            <a:avLst/>
          </a:prstGeom>
        </p:spPr>
        <p:txBody>
          <a:bodyPr/>
          <a:lstStyle/>
          <a:p>
            <a:pPr/>
            <a:r>
              <a:t>Effective Pause (Example)</a:t>
            </a:r>
          </a:p>
        </p:txBody>
      </p:sp>
      <p:sp>
        <p:nvSpPr>
          <p:cNvPr id="332" name="Text Placeholder 2"/>
          <p:cNvSpPr txBox="1"/>
          <p:nvPr>
            <p:ph type="body" sz="quarter" idx="1"/>
          </p:nvPr>
        </p:nvSpPr>
        <p:spPr>
          <a:xfrm>
            <a:off x="609600" y="5257800"/>
            <a:ext cx="8382000" cy="563563"/>
          </a:xfrm>
          <a:prstGeom prst="rect">
            <a:avLst/>
          </a:prstGeom>
        </p:spPr>
        <p:txBody>
          <a:bodyPr/>
          <a:lstStyle/>
          <a:p>
            <a:pPr/>
            <a:r>
              <a:t>https://www.youtube.com/watch?v=0u8KUgUqprw</a:t>
            </a:r>
          </a:p>
        </p:txBody>
      </p:sp>
      <p:pic>
        <p:nvPicPr>
          <p:cNvPr id="333" name="Picture 2" descr="Picture 2"/>
          <p:cNvPicPr>
            <a:picLocks noChangeAspect="1"/>
          </p:cNvPicPr>
          <p:nvPr/>
        </p:nvPicPr>
        <p:blipFill>
          <a:blip r:embed="rId2">
            <a:extLst/>
          </a:blip>
          <a:stretch>
            <a:fillRect/>
          </a:stretch>
        </p:blipFill>
        <p:spPr>
          <a:xfrm>
            <a:off x="2352675" y="1814513"/>
            <a:ext cx="4438650" cy="3228976"/>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Title 1"/>
          <p:cNvSpPr txBox="1"/>
          <p:nvPr>
            <p:ph type="title"/>
          </p:nvPr>
        </p:nvSpPr>
        <p:spPr>
          <a:prstGeom prst="rect">
            <a:avLst/>
          </a:prstGeom>
        </p:spPr>
        <p:txBody>
          <a:bodyPr/>
          <a:lstStyle/>
          <a:p>
            <a:pPr/>
            <a:r>
              <a:t>Active Listening Skills #5</a:t>
            </a:r>
          </a:p>
        </p:txBody>
      </p:sp>
      <p:sp>
        <p:nvSpPr>
          <p:cNvPr id="336" name="Text Placeholder 2"/>
          <p:cNvSpPr txBox="1"/>
          <p:nvPr>
            <p:ph type="body" idx="1"/>
          </p:nvPr>
        </p:nvSpPr>
        <p:spPr>
          <a:xfrm>
            <a:off x="609600" y="1600200"/>
            <a:ext cx="8077200" cy="5257800"/>
          </a:xfrm>
          <a:prstGeom prst="rect">
            <a:avLst/>
          </a:prstGeom>
        </p:spPr>
        <p:txBody>
          <a:bodyPr/>
          <a:lstStyle/>
          <a:p>
            <a:pPr/>
            <a:r>
              <a:t>Minimal encouragers</a:t>
            </a:r>
          </a:p>
          <a:p>
            <a:pPr lvl="1" marL="742950" indent="-285750">
              <a:spcBef>
                <a:spcPts val="500"/>
              </a:spcBef>
              <a:defRPr b="0" sz="2400"/>
            </a:pPr>
            <a:r>
              <a:t>Sounds you can make showing your interest</a:t>
            </a:r>
          </a:p>
          <a:p>
            <a:pPr lvl="1" marL="742950" indent="-285750">
              <a:spcBef>
                <a:spcPts val="500"/>
              </a:spcBef>
              <a:defRPr b="0" sz="2400"/>
            </a:pPr>
            <a:r>
              <a:t>“Oh”, “When”, “Really?”, etc</a:t>
            </a:r>
          </a:p>
          <a:p>
            <a:pPr lvl="1" marL="742950" indent="-285750">
              <a:spcBef>
                <a:spcPts val="500"/>
              </a:spcBef>
              <a:defRPr b="0" sz="2400"/>
            </a:pPr>
            <a:r>
              <a:t>Does not interfere with conversation flow</a:t>
            </a:r>
          </a:p>
          <a:p>
            <a:pPr lvl="1" marL="742950" indent="-285750">
              <a:spcBef>
                <a:spcPts val="500"/>
              </a:spcBef>
              <a:defRPr b="0" sz="2400"/>
            </a:pPr>
            <a:r>
              <a:t>Helps build rapport</a:t>
            </a:r>
          </a:p>
          <a:p>
            <a:pPr lvl="1" marL="742950" indent="-285750">
              <a:spcBef>
                <a:spcPts val="500"/>
              </a:spcBef>
              <a:defRPr b="0" sz="2400"/>
            </a:pPr>
            <a:r>
              <a:t>Encourages the subject to continue TALKING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36">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336">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336">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336">
                                            <p:txEl>
                                              <p:pRg st="3" end="3"/>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336">
                                            <p:txEl>
                                              <p:pRg st="4" end="4"/>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336">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36" grpId="1"/>
    </p:bldLst>
  </p:timing>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Title 1"/>
          <p:cNvSpPr txBox="1"/>
          <p:nvPr>
            <p:ph type="title"/>
          </p:nvPr>
        </p:nvSpPr>
        <p:spPr>
          <a:prstGeom prst="rect">
            <a:avLst/>
          </a:prstGeom>
        </p:spPr>
        <p:txBody>
          <a:bodyPr/>
          <a:lstStyle/>
          <a:p>
            <a:pPr/>
            <a:r>
              <a:t>Minimal Encouragers</a:t>
            </a:r>
          </a:p>
        </p:txBody>
      </p:sp>
      <p:sp>
        <p:nvSpPr>
          <p:cNvPr id="339" name="Text Placeholder 2"/>
          <p:cNvSpPr txBox="1"/>
          <p:nvPr>
            <p:ph type="body" sz="quarter" idx="1"/>
          </p:nvPr>
        </p:nvSpPr>
        <p:spPr>
          <a:xfrm>
            <a:off x="609600" y="5334000"/>
            <a:ext cx="8305800" cy="563563"/>
          </a:xfrm>
          <a:prstGeom prst="rect">
            <a:avLst/>
          </a:prstGeom>
        </p:spPr>
        <p:txBody>
          <a:bodyPr/>
          <a:lstStyle>
            <a:lvl1pPr>
              <a:defRPr u="sng">
                <a:solidFill>
                  <a:srgbClr val="0000FF"/>
                </a:solidFill>
                <a:uFill>
                  <a:solidFill>
                    <a:srgbClr val="0000FF"/>
                  </a:solidFill>
                </a:uFill>
                <a:hlinkClick r:id="rId2" invalidUrl="" action="" tgtFrame="" tooltip="" history="1" highlightClick="0" endSnd="0"/>
              </a:defRPr>
            </a:lvl1pPr>
          </a:lstStyle>
          <a:p>
            <a:pPr>
              <a:defRPr u="none">
                <a:solidFill>
                  <a:srgbClr val="000000"/>
                </a:solidFill>
                <a:uFillTx/>
              </a:defRPr>
            </a:pPr>
            <a:r>
              <a:rPr u="sng">
                <a:solidFill>
                  <a:srgbClr val="0000FF"/>
                </a:solidFill>
                <a:uFill>
                  <a:solidFill>
                    <a:srgbClr val="0000FF"/>
                  </a:solidFill>
                </a:uFill>
                <a:hlinkClick r:id="rId2" invalidUrl="" action="" tgtFrame="" tooltip="" history="1" highlightClick="0" endSnd="0"/>
              </a:rPr>
              <a:t>https://www.youtube.com/watch?v=yt96focL_oc</a:t>
            </a:r>
          </a:p>
        </p:txBody>
      </p:sp>
      <p:pic>
        <p:nvPicPr>
          <p:cNvPr id="340" name="Picture 2" descr="Picture 2"/>
          <p:cNvPicPr>
            <a:picLocks noChangeAspect="1"/>
          </p:cNvPicPr>
          <p:nvPr/>
        </p:nvPicPr>
        <p:blipFill>
          <a:blip r:embed="rId3">
            <a:extLst/>
          </a:blip>
          <a:stretch>
            <a:fillRect/>
          </a:stretch>
        </p:blipFill>
        <p:spPr>
          <a:xfrm>
            <a:off x="1776413" y="1814513"/>
            <a:ext cx="5591176" cy="3228976"/>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Title 1"/>
          <p:cNvSpPr txBox="1"/>
          <p:nvPr>
            <p:ph type="title"/>
          </p:nvPr>
        </p:nvSpPr>
        <p:spPr>
          <a:prstGeom prst="rect">
            <a:avLst/>
          </a:prstGeom>
        </p:spPr>
        <p:txBody>
          <a:bodyPr/>
          <a:lstStyle/>
          <a:p>
            <a:pPr/>
            <a:r>
              <a:t>Active Listening Skills #6</a:t>
            </a:r>
          </a:p>
        </p:txBody>
      </p:sp>
      <p:sp>
        <p:nvSpPr>
          <p:cNvPr id="343" name="Text Placeholder 2"/>
          <p:cNvSpPr txBox="1"/>
          <p:nvPr>
            <p:ph type="body" idx="1"/>
          </p:nvPr>
        </p:nvSpPr>
        <p:spPr>
          <a:xfrm>
            <a:off x="609600" y="1600200"/>
            <a:ext cx="8077200" cy="5257800"/>
          </a:xfrm>
          <a:prstGeom prst="rect">
            <a:avLst/>
          </a:prstGeom>
        </p:spPr>
        <p:txBody>
          <a:bodyPr/>
          <a:lstStyle/>
          <a:p>
            <a:pPr/>
            <a:r>
              <a:t>“I” messages</a:t>
            </a:r>
          </a:p>
          <a:p>
            <a:pPr lvl="1" marL="742950" indent="-285750">
              <a:spcBef>
                <a:spcPts val="500"/>
              </a:spcBef>
              <a:defRPr b="0" sz="2400"/>
            </a:pPr>
            <a:r>
              <a:t>Shows how you are interpreting what is being said</a:t>
            </a:r>
          </a:p>
          <a:p>
            <a:pPr lvl="1" marL="742950" indent="-285750">
              <a:spcBef>
                <a:spcPts val="500"/>
              </a:spcBef>
              <a:defRPr b="0" sz="2400"/>
            </a:pPr>
            <a:r>
              <a:t>Non-threatening approach</a:t>
            </a:r>
          </a:p>
          <a:p>
            <a:pPr lvl="1" marL="742950" indent="-285750">
              <a:spcBef>
                <a:spcPts val="500"/>
              </a:spcBef>
              <a:defRPr b="0" sz="2400"/>
            </a:pPr>
            <a:r>
              <a:t>Why we feel a certain way</a:t>
            </a:r>
          </a:p>
          <a:p>
            <a:pPr lvl="1" marL="742950" indent="-285750">
              <a:spcBef>
                <a:spcPts val="500"/>
              </a:spcBef>
              <a:defRPr b="0" sz="2400"/>
            </a:pPr>
            <a:r>
              <a:t>What they can do to help remedy situation</a:t>
            </a:r>
          </a:p>
          <a:p>
            <a:pPr lvl="1" marL="742950" indent="-285750">
              <a:spcBef>
                <a:spcPts val="500"/>
              </a:spcBef>
              <a:defRPr b="0" sz="2400"/>
            </a:pPr>
            <a:r>
              <a:t>Can slow down manipulation and verbal attacks</a:t>
            </a:r>
          </a:p>
          <a:p>
            <a:pPr lvl="1" marL="742950" indent="-285750">
              <a:spcBef>
                <a:spcPts val="500"/>
              </a:spcBef>
              <a:defRPr b="0" sz="2400"/>
            </a:pPr>
          </a:p>
          <a:p>
            <a:pPr lvl="1" marL="742950" indent="-285750">
              <a:spcBef>
                <a:spcPts val="500"/>
              </a:spcBef>
              <a:defRPr b="0" sz="2400"/>
            </a:pPr>
            <a:r>
              <a:t>I feel….when you…..because…..</a:t>
            </a:r>
          </a:p>
          <a:p>
            <a:pPr lvl="2" marL="1143000" indent="-228600">
              <a:spcBef>
                <a:spcPts val="400"/>
              </a:spcBef>
              <a:defRPr b="0" sz="2000"/>
            </a:pPr>
            <a:r>
              <a:t>I feel uneasy about that request….</a:t>
            </a:r>
          </a:p>
          <a:p>
            <a:pPr lvl="2" marL="1143000" indent="-228600">
              <a:spcBef>
                <a:spcPts val="400"/>
              </a:spcBef>
              <a:defRPr b="0" sz="2000"/>
            </a:pPr>
            <a:r>
              <a:t>I feel hurt when you…..</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43">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343">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343">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343">
                                            <p:txEl>
                                              <p:pRg st="3" end="3"/>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343">
                                            <p:txEl>
                                              <p:pRg st="4" end="4"/>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343">
                                            <p:txEl>
                                              <p:pRg st="5" end="5"/>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343">
                                            <p:txEl>
                                              <p:pRg st="6" end="6"/>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343">
                                            <p:txEl>
                                              <p:pRg st="7" end="7"/>
                                            </p:txEl>
                                          </p:spTgt>
                                        </p:tgtEl>
                                        <p:attrNameLst>
                                          <p:attrName>style.visibility</p:attrName>
                                        </p:attrNameLst>
                                      </p:cBhvr>
                                      <p:to>
                                        <p:strVal val="visible"/>
                                      </p:to>
                                    </p:set>
                                  </p:childTnLst>
                                </p:cTn>
                              </p:par>
                              <p:par>
                                <p:cTn id="23" presetClass="entr" nodeType="withEffect" presetSubtype="0" presetID="1" grpId="1" fill="hold">
                                  <p:stCondLst>
                                    <p:cond delay="0"/>
                                  </p:stCondLst>
                                  <p:iterate type="el" backwards="0">
                                    <p:tmAbs val="0"/>
                                  </p:iterate>
                                  <p:childTnLst>
                                    <p:set>
                                      <p:cBhvr>
                                        <p:cTn id="24" fill="hold"/>
                                        <p:tgtEl>
                                          <p:spTgt spid="343">
                                            <p:txEl>
                                              <p:pRg st="8" end="8"/>
                                            </p:txEl>
                                          </p:spTgt>
                                        </p:tgtEl>
                                        <p:attrNameLst>
                                          <p:attrName>style.visibility</p:attrName>
                                        </p:attrNameLst>
                                      </p:cBhvr>
                                      <p:to>
                                        <p:strVal val="visible"/>
                                      </p:to>
                                    </p:set>
                                  </p:childTnLst>
                                </p:cTn>
                              </p:par>
                              <p:par>
                                <p:cTn id="25" presetClass="entr" nodeType="withEffect" presetSubtype="0" presetID="1" grpId="1" fill="hold">
                                  <p:stCondLst>
                                    <p:cond delay="0"/>
                                  </p:stCondLst>
                                  <p:iterate type="el" backwards="0">
                                    <p:tmAbs val="0"/>
                                  </p:iterate>
                                  <p:childTnLst>
                                    <p:set>
                                      <p:cBhvr>
                                        <p:cTn id="26" fill="hold"/>
                                        <p:tgtEl>
                                          <p:spTgt spid="343">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43" grpId="1"/>
    </p:bldLst>
  </p:timing>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Title 1"/>
          <p:cNvSpPr txBox="1"/>
          <p:nvPr>
            <p:ph type="title"/>
          </p:nvPr>
        </p:nvSpPr>
        <p:spPr>
          <a:prstGeom prst="rect">
            <a:avLst/>
          </a:prstGeom>
        </p:spPr>
        <p:txBody>
          <a:bodyPr/>
          <a:lstStyle/>
          <a:p>
            <a:pPr/>
            <a:r>
              <a:t>“I” Messages</a:t>
            </a:r>
          </a:p>
        </p:txBody>
      </p:sp>
      <p:sp>
        <p:nvSpPr>
          <p:cNvPr id="346" name="Text Placeholder 2"/>
          <p:cNvSpPr txBox="1"/>
          <p:nvPr>
            <p:ph type="body" sz="quarter" idx="1"/>
          </p:nvPr>
        </p:nvSpPr>
        <p:spPr>
          <a:xfrm>
            <a:off x="609600" y="5334000"/>
            <a:ext cx="8077200" cy="563563"/>
          </a:xfrm>
          <a:prstGeom prst="rect">
            <a:avLst/>
          </a:prstGeom>
        </p:spPr>
        <p:txBody>
          <a:bodyPr/>
          <a:lstStyle/>
          <a:p>
            <a:pPr/>
            <a:r>
              <a:t>https://www.youtube.com/watch?v=bYf3H70qldI</a:t>
            </a:r>
          </a:p>
        </p:txBody>
      </p:sp>
      <p:pic>
        <p:nvPicPr>
          <p:cNvPr id="347" name="Picture 2" descr="Picture 2"/>
          <p:cNvPicPr>
            <a:picLocks noChangeAspect="1"/>
          </p:cNvPicPr>
          <p:nvPr/>
        </p:nvPicPr>
        <p:blipFill>
          <a:blip r:embed="rId2">
            <a:extLst/>
          </a:blip>
          <a:stretch>
            <a:fillRect/>
          </a:stretch>
        </p:blipFill>
        <p:spPr>
          <a:xfrm>
            <a:off x="1890713" y="1804988"/>
            <a:ext cx="5362576" cy="3248026"/>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Title 1"/>
          <p:cNvSpPr txBox="1"/>
          <p:nvPr>
            <p:ph type="title"/>
          </p:nvPr>
        </p:nvSpPr>
        <p:spPr>
          <a:prstGeom prst="rect">
            <a:avLst/>
          </a:prstGeom>
        </p:spPr>
        <p:txBody>
          <a:bodyPr/>
          <a:lstStyle/>
          <a:p>
            <a:pPr/>
            <a:r>
              <a:t>Active Listening Skills: 5 W's</a:t>
            </a:r>
          </a:p>
        </p:txBody>
      </p:sp>
      <p:sp>
        <p:nvSpPr>
          <p:cNvPr id="350" name="Text Placeholder 2"/>
          <p:cNvSpPr txBox="1"/>
          <p:nvPr>
            <p:ph type="body" idx="1"/>
          </p:nvPr>
        </p:nvSpPr>
        <p:spPr>
          <a:xfrm>
            <a:off x="609600" y="1600200"/>
            <a:ext cx="8077200" cy="5257800"/>
          </a:xfrm>
          <a:prstGeom prst="rect">
            <a:avLst/>
          </a:prstGeom>
        </p:spPr>
        <p:txBody>
          <a:bodyPr/>
          <a:lstStyle/>
          <a:p>
            <a:pPr/>
            <a:r>
              <a:t>Open ended questions</a:t>
            </a:r>
          </a:p>
          <a:p>
            <a:pPr lvl="1" marL="742950" indent="-285750">
              <a:spcBef>
                <a:spcPts val="500"/>
              </a:spcBef>
              <a:defRPr b="0" sz="2400"/>
            </a:pPr>
            <a:r>
              <a:t>5 W’s + How</a:t>
            </a:r>
          </a:p>
          <a:p>
            <a:pPr lvl="1" marL="742950" indent="-285750">
              <a:spcBef>
                <a:spcPts val="500"/>
              </a:spcBef>
              <a:defRPr b="0" sz="2400"/>
            </a:pPr>
            <a:r>
              <a:t>Cannot be answered with “Yes” or “No”</a:t>
            </a:r>
          </a:p>
          <a:p>
            <a:pPr lvl="1" marL="742950" indent="-285750">
              <a:spcBef>
                <a:spcPts val="500"/>
              </a:spcBef>
              <a:defRPr b="0" sz="2400"/>
            </a:pPr>
            <a:r>
              <a:t>Provokes conversation</a:t>
            </a:r>
          </a:p>
          <a:p>
            <a:pPr lvl="1" marL="742950" indent="-285750">
              <a:spcBef>
                <a:spcPts val="500"/>
              </a:spcBef>
              <a:defRPr b="0" sz="2400"/>
            </a:pPr>
            <a:r>
              <a:t>Demonstrates interest in their feelings</a:t>
            </a:r>
          </a:p>
          <a:p>
            <a:pPr lvl="1" marL="742950" indent="-285750">
              <a:spcBef>
                <a:spcPts val="500"/>
              </a:spcBef>
              <a:defRPr b="0" sz="2400"/>
            </a:pPr>
          </a:p>
          <a:p>
            <a:pPr lvl="1" marL="742950" indent="-285750">
              <a:spcBef>
                <a:spcPts val="500"/>
              </a:spcBef>
              <a:defRPr b="0" i="1" sz="2400"/>
            </a:pPr>
            <a:r>
              <a:t>Closed ended questions gives appearance of interrogation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50">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350">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350">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350">
                                            <p:txEl>
                                              <p:pRg st="3" end="3"/>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350">
                                            <p:txEl>
                                              <p:pRg st="4" end="4"/>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350">
                                            <p:txEl>
                                              <p:pRg st="5" end="5"/>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350">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50" grpId="1"/>
    </p:bldLst>
  </p:timing>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52" name="Title 1"/>
          <p:cNvSpPr txBox="1"/>
          <p:nvPr>
            <p:ph type="title"/>
          </p:nvPr>
        </p:nvSpPr>
        <p:spPr>
          <a:prstGeom prst="rect">
            <a:avLst/>
          </a:prstGeom>
        </p:spPr>
        <p:txBody>
          <a:bodyPr/>
          <a:lstStyle/>
          <a:p>
            <a:pPr/>
            <a:r>
              <a:t>5 W’s</a:t>
            </a:r>
          </a:p>
        </p:txBody>
      </p:sp>
      <p:pic>
        <p:nvPicPr>
          <p:cNvPr id="353" name="Picture 3" descr="Picture 3"/>
          <p:cNvPicPr>
            <a:picLocks noChangeAspect="1"/>
          </p:cNvPicPr>
          <p:nvPr/>
        </p:nvPicPr>
        <p:blipFill>
          <a:blip r:embed="rId2">
            <a:extLst/>
          </a:blip>
          <a:stretch>
            <a:fillRect/>
          </a:stretch>
        </p:blipFill>
        <p:spPr>
          <a:xfrm>
            <a:off x="1752600" y="1905000"/>
            <a:ext cx="6276975" cy="3571875"/>
          </a:xfrm>
          <a:prstGeom prst="rect">
            <a:avLst/>
          </a:prstGeom>
          <a:ln w="12700">
            <a:miter lim="400000"/>
          </a:ln>
        </p:spPr>
      </p:pic>
      <p:sp>
        <p:nvSpPr>
          <p:cNvPr id="354" name="TextBox 6"/>
          <p:cNvSpPr txBox="1"/>
          <p:nvPr/>
        </p:nvSpPr>
        <p:spPr>
          <a:xfrm>
            <a:off x="1645920" y="5943600"/>
            <a:ext cx="5402025" cy="44475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vl1pPr>
          </a:lstStyle>
          <a:p>
            <a:pPr/>
            <a:r>
              <a:t>youtube.com/watch?v=UrrMEex1_lg</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Title 1"/>
          <p:cNvSpPr txBox="1"/>
          <p:nvPr>
            <p:ph type="title"/>
          </p:nvPr>
        </p:nvSpPr>
        <p:spPr>
          <a:prstGeom prst="rect">
            <a:avLst/>
          </a:prstGeom>
        </p:spPr>
        <p:txBody>
          <a:bodyPr/>
          <a:lstStyle/>
          <a:p>
            <a:pPr/>
            <a:r>
              <a:t>Active Listening: You!</a:t>
            </a:r>
          </a:p>
        </p:txBody>
      </p:sp>
      <p:sp>
        <p:nvSpPr>
          <p:cNvPr id="357" name="Text Placeholder 2"/>
          <p:cNvSpPr txBox="1"/>
          <p:nvPr>
            <p:ph type="body" idx="1"/>
          </p:nvPr>
        </p:nvSpPr>
        <p:spPr>
          <a:xfrm>
            <a:off x="609600" y="1600200"/>
            <a:ext cx="8077200" cy="5257800"/>
          </a:xfrm>
          <a:prstGeom prst="rect">
            <a:avLst/>
          </a:prstGeom>
        </p:spPr>
        <p:txBody>
          <a:bodyPr/>
          <a:lstStyle/>
          <a:p>
            <a:pPr/>
            <a:r>
              <a:t>Two Levels of communication: </a:t>
            </a:r>
          </a:p>
          <a:p>
            <a:pPr lvl="1" marL="742950" indent="-285750">
              <a:spcBef>
                <a:spcPts val="500"/>
              </a:spcBef>
              <a:defRPr b="0" sz="2400"/>
            </a:pPr>
            <a:r>
              <a:t>Content</a:t>
            </a:r>
          </a:p>
          <a:p>
            <a:pPr lvl="1" marL="742950" indent="-285750">
              <a:spcBef>
                <a:spcPts val="500"/>
              </a:spcBef>
              <a:defRPr b="0" sz="2400"/>
            </a:pPr>
            <a:r>
              <a:t>Emotion (CRISIS)</a:t>
            </a:r>
          </a:p>
          <a:p>
            <a:pPr lvl="1" marL="742950" indent="-285750">
              <a:spcBef>
                <a:spcPts val="500"/>
              </a:spcBef>
              <a:defRPr b="0" sz="2400"/>
            </a:pPr>
          </a:p>
          <a:p>
            <a:pPr/>
            <a:r>
              <a:t>Be yourself!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57">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357">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357">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35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35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57" grpId="1"/>
    </p:bldLst>
  </p:timing>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Title 1"/>
          <p:cNvSpPr txBox="1"/>
          <p:nvPr>
            <p:ph type="title"/>
          </p:nvPr>
        </p:nvSpPr>
        <p:spPr>
          <a:prstGeom prst="rect">
            <a:avLst/>
          </a:prstGeom>
        </p:spPr>
        <p:txBody>
          <a:bodyPr/>
          <a:lstStyle/>
          <a:p>
            <a:pPr/>
            <a:r>
              <a:t>Active Listening Skills: Time</a:t>
            </a:r>
          </a:p>
        </p:txBody>
      </p:sp>
      <p:sp>
        <p:nvSpPr>
          <p:cNvPr id="360" name="Text Placeholder 2"/>
          <p:cNvSpPr txBox="1"/>
          <p:nvPr>
            <p:ph type="body" idx="1"/>
          </p:nvPr>
        </p:nvSpPr>
        <p:spPr>
          <a:xfrm>
            <a:off x="609600" y="1600200"/>
            <a:ext cx="8077200" cy="5257800"/>
          </a:xfrm>
          <a:prstGeom prst="rect">
            <a:avLst/>
          </a:prstGeom>
        </p:spPr>
        <p:txBody>
          <a:bodyPr/>
          <a:lstStyle/>
          <a:p>
            <a:pPr/>
            <a:r>
              <a:t>STALL for TIME</a:t>
            </a:r>
          </a:p>
          <a:p>
            <a:pPr lvl="1" marL="742950" indent="-285750">
              <a:spcBef>
                <a:spcPts val="500"/>
              </a:spcBef>
              <a:defRPr b="0" sz="2400"/>
            </a:pPr>
            <a:r>
              <a:t>Decreases stress levels</a:t>
            </a:r>
          </a:p>
          <a:p>
            <a:pPr lvl="1" marL="742950" indent="-285750">
              <a:spcBef>
                <a:spcPts val="500"/>
              </a:spcBef>
              <a:defRPr b="0" sz="2400"/>
            </a:pPr>
            <a:r>
              <a:t>Increases rational thinking</a:t>
            </a:r>
          </a:p>
          <a:p>
            <a:pPr lvl="1" marL="742950" indent="-285750">
              <a:spcBef>
                <a:spcPts val="500"/>
              </a:spcBef>
              <a:defRPr b="0" sz="2400"/>
            </a:pPr>
            <a:r>
              <a:t>Permits time for intel gathering</a:t>
            </a:r>
          </a:p>
          <a:p>
            <a:pPr lvl="1" marL="742950" indent="-285750">
              <a:spcBef>
                <a:spcPts val="500"/>
              </a:spcBef>
              <a:defRPr b="0" sz="2400"/>
            </a:pPr>
            <a:r>
              <a:t>Gives HNT time to respond</a:t>
            </a:r>
          </a:p>
          <a:p>
            <a:pPr lvl="1" marL="742950" indent="-285750">
              <a:spcBef>
                <a:spcPts val="500"/>
              </a:spcBef>
              <a:defRPr b="0" sz="2400"/>
            </a:pPr>
            <a:r>
              <a:t>Builds Rapport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60">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360">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360">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360">
                                            <p:txEl>
                                              <p:pRg st="3" end="3"/>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360">
                                            <p:txEl>
                                              <p:pRg st="4" end="4"/>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360">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60" grpId="1"/>
    </p:bldLst>
  </p:timing>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Title 1"/>
          <p:cNvSpPr txBox="1"/>
          <p:nvPr>
            <p:ph type="title"/>
          </p:nvPr>
        </p:nvSpPr>
        <p:spPr>
          <a:prstGeom prst="rect">
            <a:avLst/>
          </a:prstGeom>
        </p:spPr>
        <p:txBody>
          <a:bodyPr/>
          <a:lstStyle/>
          <a:p>
            <a:pPr/>
            <a:r>
              <a:t>Review</a:t>
            </a:r>
          </a:p>
        </p:txBody>
      </p:sp>
      <p:sp>
        <p:nvSpPr>
          <p:cNvPr id="365" name="Text Placeholder 2"/>
          <p:cNvSpPr txBox="1"/>
          <p:nvPr>
            <p:ph type="body" idx="1"/>
          </p:nvPr>
        </p:nvSpPr>
        <p:spPr>
          <a:xfrm>
            <a:off x="609600" y="1600200"/>
            <a:ext cx="8077200" cy="5105400"/>
          </a:xfrm>
          <a:prstGeom prst="rect">
            <a:avLst/>
          </a:prstGeom>
        </p:spPr>
        <p:txBody>
          <a:bodyPr/>
          <a:lstStyle/>
          <a:p>
            <a:pPr/>
            <a:r>
              <a:t>PS4 vs Xbox</a:t>
            </a:r>
          </a:p>
          <a:p>
            <a:pPr/>
          </a:p>
          <a:p>
            <a:pPr/>
          </a:p>
          <a:p>
            <a:pPr/>
          </a:p>
          <a:p>
            <a:pPr/>
          </a:p>
          <a:p>
            <a:pPr/>
          </a:p>
          <a:p>
            <a:pPr/>
          </a:p>
          <a:p>
            <a:pPr/>
          </a:p>
          <a:p>
            <a:pPr/>
            <a:r>
              <a:rPr u="sng">
                <a:solidFill>
                  <a:srgbClr val="0000FF"/>
                </a:solidFill>
                <a:uFill>
                  <a:solidFill>
                    <a:srgbClr val="0000FF"/>
                  </a:solidFill>
                </a:uFill>
                <a:hlinkClick r:id="rId2" invalidUrl="" action="" tgtFrame="" tooltip="" history="1" highlightClick="0" endSnd="0"/>
              </a:rPr>
              <a:t>www.youtube.com/watch?v=a91T8MdXXMc</a:t>
            </a:r>
          </a:p>
        </p:txBody>
      </p:sp>
      <p:pic>
        <p:nvPicPr>
          <p:cNvPr id="366" name="Picture 3" descr="Picture 3"/>
          <p:cNvPicPr>
            <a:picLocks noChangeAspect="1"/>
          </p:cNvPicPr>
          <p:nvPr/>
        </p:nvPicPr>
        <p:blipFill>
          <a:blip r:embed="rId3">
            <a:extLst/>
          </a:blip>
          <a:stretch>
            <a:fillRect/>
          </a:stretch>
        </p:blipFill>
        <p:spPr>
          <a:xfrm>
            <a:off x="1600200" y="2129869"/>
            <a:ext cx="6820990" cy="346662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Title 1"/>
          <p:cNvSpPr txBox="1"/>
          <p:nvPr>
            <p:ph type="title"/>
          </p:nvPr>
        </p:nvSpPr>
        <p:spPr>
          <a:prstGeom prst="rect">
            <a:avLst/>
          </a:prstGeom>
        </p:spPr>
        <p:txBody>
          <a:bodyPr/>
          <a:lstStyle/>
          <a:p>
            <a:pPr/>
            <a:r>
              <a:t>Oct 2013, Ontario OHIO</a:t>
            </a:r>
          </a:p>
        </p:txBody>
      </p:sp>
      <p:pic>
        <p:nvPicPr>
          <p:cNvPr id="127" name="Picture 3" descr="Picture 3"/>
          <p:cNvPicPr>
            <a:picLocks noChangeAspect="1"/>
          </p:cNvPicPr>
          <p:nvPr/>
        </p:nvPicPr>
        <p:blipFill>
          <a:blip r:embed="rId3">
            <a:extLst/>
          </a:blip>
          <a:stretch>
            <a:fillRect/>
          </a:stretch>
        </p:blipFill>
        <p:spPr>
          <a:xfrm>
            <a:off x="1447800" y="1143000"/>
            <a:ext cx="6003925" cy="5384800"/>
          </a:xfrm>
          <a:prstGeom prst="rect">
            <a:avLst/>
          </a:prstGeom>
          <a:ln w="12700">
            <a:miter lim="400000"/>
          </a:ln>
        </p:spPr>
      </p:pic>
      <p:sp>
        <p:nvSpPr>
          <p:cNvPr id="128" name="Oval 4"/>
          <p:cNvSpPr/>
          <p:nvPr/>
        </p:nvSpPr>
        <p:spPr>
          <a:xfrm>
            <a:off x="2209800" y="2743200"/>
            <a:ext cx="1905000" cy="1219200"/>
          </a:xfrm>
          <a:prstGeom prst="ellipse">
            <a:avLst/>
          </a:prstGeom>
          <a:ln w="25400">
            <a:solidFill>
              <a:srgbClr val="FFFF00"/>
            </a:solidFill>
          </a:ln>
        </p:spPr>
        <p:txBody>
          <a:bodyPr lIns="45719" rIns="45719" anchor="ctr"/>
          <a:lstStyle/>
          <a:p>
            <a:pPr>
              <a:defRPr>
                <a:latin typeface="Arial"/>
                <a:ea typeface="Arial"/>
                <a:cs typeface="Arial"/>
                <a:sym typeface="Arial"/>
              </a:defRPr>
            </a:pPr>
          </a:p>
        </p:txBody>
      </p:sp>
      <p:sp>
        <p:nvSpPr>
          <p:cNvPr id="129" name="Oval 5"/>
          <p:cNvSpPr/>
          <p:nvPr/>
        </p:nvSpPr>
        <p:spPr>
          <a:xfrm>
            <a:off x="4191000" y="1752600"/>
            <a:ext cx="1295400" cy="3657600"/>
          </a:xfrm>
          <a:prstGeom prst="ellipse">
            <a:avLst/>
          </a:prstGeom>
          <a:ln w="25400">
            <a:solidFill>
              <a:srgbClr val="FF0000"/>
            </a:solidFill>
          </a:ln>
        </p:spPr>
        <p:txBody>
          <a:bodyPr lIns="45719" rIns="45719" anchor="ctr"/>
          <a:lstStyle/>
          <a:p>
            <a:pPr>
              <a:defRPr>
                <a:latin typeface="Arial"/>
                <a:ea typeface="Arial"/>
                <a:cs typeface="Arial"/>
                <a:sym typeface="Arial"/>
              </a:defRPr>
            </a:pPr>
          </a:p>
        </p:txBody>
      </p:sp>
      <p:sp>
        <p:nvSpPr>
          <p:cNvPr id="130" name="Line 7"/>
          <p:cNvSpPr/>
          <p:nvPr/>
        </p:nvSpPr>
        <p:spPr>
          <a:xfrm flipH="1">
            <a:off x="3809999" y="1828800"/>
            <a:ext cx="228602" cy="990600"/>
          </a:xfrm>
          <a:prstGeom prst="line">
            <a:avLst/>
          </a:prstGeom>
          <a:ln w="25400">
            <a:solidFill>
              <a:srgbClr val="FFFF00"/>
            </a:solidFill>
            <a:tailEnd type="triangle"/>
          </a:ln>
        </p:spPr>
        <p:txBody>
          <a:bodyPr lIns="45719" rIns="45719"/>
          <a:lstStyle/>
          <a:p>
            <a:pPr/>
          </a:p>
        </p:txBody>
      </p:sp>
      <p:sp>
        <p:nvSpPr>
          <p:cNvPr id="131" name="Text Box 8"/>
          <p:cNvSpPr txBox="1"/>
          <p:nvPr/>
        </p:nvSpPr>
        <p:spPr>
          <a:xfrm>
            <a:off x="3169920" y="6521450"/>
            <a:ext cx="1290003"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rial"/>
                <a:ea typeface="Arial"/>
                <a:cs typeface="Arial"/>
                <a:sym typeface="Arial"/>
              </a:defRPr>
            </a:lvl1pPr>
          </a:lstStyle>
          <a:p>
            <a:pPr/>
            <a:r>
              <a:t>To Columbus</a:t>
            </a:r>
          </a:p>
        </p:txBody>
      </p:sp>
      <p:sp>
        <p:nvSpPr>
          <p:cNvPr id="132" name="Text Box 9"/>
          <p:cNvSpPr txBox="1"/>
          <p:nvPr/>
        </p:nvSpPr>
        <p:spPr>
          <a:xfrm>
            <a:off x="7513319" y="2514600"/>
            <a:ext cx="1278891"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atin typeface="Arial"/>
                <a:ea typeface="Arial"/>
                <a:cs typeface="Arial"/>
                <a:sym typeface="Arial"/>
              </a:defRPr>
            </a:lvl1pPr>
          </a:lstStyle>
          <a:p>
            <a:pPr/>
            <a:r>
              <a:t>To Cleveland</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Title 1"/>
          <p:cNvSpPr txBox="1"/>
          <p:nvPr>
            <p:ph type="title"/>
          </p:nvPr>
        </p:nvSpPr>
        <p:spPr>
          <a:prstGeom prst="rect">
            <a:avLst/>
          </a:prstGeom>
        </p:spPr>
        <p:txBody>
          <a:bodyPr/>
          <a:lstStyle/>
          <a:p>
            <a:pPr/>
            <a:r>
              <a:t>SRO Transition to on-scene HNT</a:t>
            </a:r>
          </a:p>
        </p:txBody>
      </p:sp>
      <p:sp>
        <p:nvSpPr>
          <p:cNvPr id="369" name="Text Placeholder 2"/>
          <p:cNvSpPr txBox="1"/>
          <p:nvPr>
            <p:ph type="body" idx="1"/>
          </p:nvPr>
        </p:nvSpPr>
        <p:spPr>
          <a:xfrm>
            <a:off x="609600" y="1600200"/>
            <a:ext cx="8077200" cy="4525963"/>
          </a:xfrm>
          <a:prstGeom prst="rect">
            <a:avLst/>
          </a:prstGeom>
        </p:spPr>
        <p:txBody>
          <a:bodyPr/>
          <a:lstStyle/>
          <a:p>
            <a:pPr/>
            <a:r>
              <a:t>1</a:t>
            </a:r>
            <a:r>
              <a:rPr baseline="30000"/>
              <a:t>st</a:t>
            </a:r>
            <a:r>
              <a:t> Responders DO NOT replace trained HNT</a:t>
            </a:r>
          </a:p>
          <a:p>
            <a:pPr/>
            <a:r>
              <a:t>Transfer to Team:</a:t>
            </a:r>
          </a:p>
          <a:p>
            <a:pPr lvl="1" marL="742950" indent="-285750">
              <a:spcBef>
                <a:spcPts val="500"/>
              </a:spcBef>
              <a:defRPr b="0" sz="2400"/>
            </a:pPr>
            <a:r>
              <a:t>Written notes</a:t>
            </a:r>
          </a:p>
          <a:p>
            <a:pPr lvl="1" marL="742950" indent="-285750">
              <a:spcBef>
                <a:spcPts val="500"/>
              </a:spcBef>
              <a:defRPr b="0" sz="2400"/>
            </a:pPr>
            <a:r>
              <a:t>Evidence</a:t>
            </a:r>
          </a:p>
          <a:p>
            <a:pPr lvl="1" marL="742950" indent="-285750">
              <a:spcBef>
                <a:spcPts val="500"/>
              </a:spcBef>
              <a:defRPr b="0" sz="2400"/>
            </a:pPr>
            <a:r>
              <a:t>Demands (If any)</a:t>
            </a:r>
          </a:p>
          <a:p>
            <a:pPr lvl="1" marL="742950" indent="-285750">
              <a:spcBef>
                <a:spcPts val="500"/>
              </a:spcBef>
              <a:defRPr b="0" sz="2400"/>
            </a:pPr>
            <a:r>
              <a:t>Suspect intel, location, background, etc</a:t>
            </a:r>
          </a:p>
          <a:p>
            <a:pPr/>
            <a:r>
              <a:t>Help with witnesses</a:t>
            </a:r>
          </a:p>
          <a:p>
            <a:pPr/>
            <a:r>
              <a:t>Introduce Primary to Suspect</a:t>
            </a:r>
          </a:p>
          <a:p>
            <a:pPr/>
            <a:r>
              <a:t>Possible use as T.P.I. (Third Party Intermediary)?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69">
                                            <p:txEl>
                                              <p:pRg st="1" end="1"/>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369">
                                            <p:txEl>
                                              <p:pRg st="2" end="2"/>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369">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369">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369">
                                            <p:txEl>
                                              <p:pRg st="5" end="5"/>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1" fill="hold">
                                  <p:stCondLst>
                                    <p:cond delay="0"/>
                                  </p:stCondLst>
                                  <p:iterate type="el" backwards="0">
                                    <p:tmAbs val="0"/>
                                  </p:iterate>
                                  <p:childTnLst>
                                    <p:set>
                                      <p:cBhvr>
                                        <p:cTn id="23" fill="hold"/>
                                        <p:tgtEl>
                                          <p:spTgt spid="369">
                                            <p:txEl>
                                              <p:pRg st="6" end="6"/>
                                            </p:txEl>
                                          </p:spTgt>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1" fill="hold">
                                  <p:stCondLst>
                                    <p:cond delay="0"/>
                                  </p:stCondLst>
                                  <p:iterate type="el" backwards="0">
                                    <p:tmAbs val="0"/>
                                  </p:iterate>
                                  <p:childTnLst>
                                    <p:set>
                                      <p:cBhvr>
                                        <p:cTn id="26" fill="hold"/>
                                        <p:tgtEl>
                                          <p:spTgt spid="369">
                                            <p:txEl>
                                              <p:pRg st="7" end="7"/>
                                            </p:txEl>
                                          </p:spTgt>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1" fill="hold">
                                  <p:stCondLst>
                                    <p:cond delay="0"/>
                                  </p:stCondLst>
                                  <p:iterate type="el" backwards="0">
                                    <p:tmAbs val="0"/>
                                  </p:iterate>
                                  <p:childTnLst>
                                    <p:set>
                                      <p:cBhvr>
                                        <p:cTn id="29" fill="hold"/>
                                        <p:tgtEl>
                                          <p:spTgt spid="369">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69" grpId="1"/>
    </p:bldLst>
  </p:timing>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Title 1"/>
          <p:cNvSpPr txBox="1"/>
          <p:nvPr>
            <p:ph type="title"/>
          </p:nvPr>
        </p:nvSpPr>
        <p:spPr>
          <a:prstGeom prst="rect">
            <a:avLst/>
          </a:prstGeom>
        </p:spPr>
        <p:txBody>
          <a:bodyPr/>
          <a:lstStyle/>
          <a:p>
            <a:pPr/>
            <a:r>
              <a:t>What to do if taken hostage</a:t>
            </a:r>
          </a:p>
        </p:txBody>
      </p:sp>
      <p:pic>
        <p:nvPicPr>
          <p:cNvPr id="374" name="Picture 2" descr="Picture 2"/>
          <p:cNvPicPr>
            <a:picLocks noChangeAspect="1"/>
          </p:cNvPicPr>
          <p:nvPr/>
        </p:nvPicPr>
        <p:blipFill>
          <a:blip r:embed="rId2">
            <a:extLst/>
          </a:blip>
          <a:stretch>
            <a:fillRect/>
          </a:stretch>
        </p:blipFill>
        <p:spPr>
          <a:xfrm>
            <a:off x="2209800" y="1371600"/>
            <a:ext cx="3886200" cy="5109844"/>
          </a:xfrm>
          <a:prstGeom prst="rect">
            <a:avLst/>
          </a:prstGeom>
          <a:ln w="12700">
            <a:miter lim="400000"/>
          </a:ln>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Title 1"/>
          <p:cNvSpPr txBox="1"/>
          <p:nvPr>
            <p:ph type="title"/>
          </p:nvPr>
        </p:nvSpPr>
        <p:spPr>
          <a:prstGeom prst="rect">
            <a:avLst/>
          </a:prstGeom>
        </p:spPr>
        <p:txBody>
          <a:bodyPr/>
          <a:lstStyle/>
          <a:p>
            <a:pPr/>
            <a:r>
              <a:t>What to do if taken hostage</a:t>
            </a:r>
          </a:p>
        </p:txBody>
      </p:sp>
      <p:sp>
        <p:nvSpPr>
          <p:cNvPr id="377" name="Text Placeholder 2"/>
          <p:cNvSpPr txBox="1"/>
          <p:nvPr>
            <p:ph type="body" idx="1"/>
          </p:nvPr>
        </p:nvSpPr>
        <p:spPr>
          <a:xfrm>
            <a:off x="609600" y="1600200"/>
            <a:ext cx="8077200" cy="4525963"/>
          </a:xfrm>
          <a:prstGeom prst="rect">
            <a:avLst/>
          </a:prstGeom>
        </p:spPr>
        <p:txBody>
          <a:bodyPr/>
          <a:lstStyle/>
          <a:p>
            <a:pPr/>
            <a:r>
              <a:t>(or what to tell others if they are taken hostage)</a:t>
            </a:r>
          </a:p>
          <a:p>
            <a:pPr/>
          </a:p>
          <a:p>
            <a:pPr/>
            <a:r>
              <a:t>If “Run, Hide Fight” or “A.L.i.C.E.” is not available</a:t>
            </a:r>
          </a:p>
          <a:p>
            <a:pPr/>
          </a:p>
          <a:p>
            <a:pPr>
              <a:defRPr>
                <a:solidFill>
                  <a:srgbClr val="0070C0"/>
                </a:solidFill>
              </a:defRPr>
            </a:pPr>
            <a:r>
              <a:t>“Hostage Cop”</a:t>
            </a:r>
          </a:p>
          <a:p>
            <a:pPr lvl="1" marL="742950" indent="-285750">
              <a:spcBef>
                <a:spcPts val="500"/>
              </a:spcBef>
              <a:defRPr b="0" sz="2400">
                <a:solidFill>
                  <a:srgbClr val="0070C0"/>
                </a:solidFill>
              </a:defRPr>
            </a:pPr>
            <a:r>
              <a:t>author Frank Bolz</a:t>
            </a:r>
          </a:p>
          <a:p>
            <a:pPr lvl="1" marL="742950" indent="-285750">
              <a:spcBef>
                <a:spcPts val="500"/>
              </a:spcBef>
              <a:defRPr b="0" sz="2400">
                <a:solidFill>
                  <a:srgbClr val="0070C0"/>
                </a:solidFill>
              </a:defRPr>
            </a:pPr>
            <a:r>
              <a:t>NYPD Hostage Negotiator</a:t>
            </a:r>
          </a:p>
        </p:txBody>
      </p:sp>
      <p:pic>
        <p:nvPicPr>
          <p:cNvPr id="378" name="Picture 2" descr="Picture 2"/>
          <p:cNvPicPr>
            <a:picLocks noChangeAspect="1"/>
          </p:cNvPicPr>
          <p:nvPr/>
        </p:nvPicPr>
        <p:blipFill>
          <a:blip r:embed="rId3">
            <a:extLst/>
          </a:blip>
          <a:stretch>
            <a:fillRect/>
          </a:stretch>
        </p:blipFill>
        <p:spPr>
          <a:xfrm>
            <a:off x="5334000" y="3352800"/>
            <a:ext cx="2133600" cy="329565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77">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77">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377">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3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377">
                                            <p:txEl>
                                              <p:pRg st="4" end="4"/>
                                            </p:txEl>
                                          </p:spTgt>
                                        </p:tgtEl>
                                        <p:attrNameLst>
                                          <p:attrName>style.visibility</p:attrName>
                                        </p:attrNameLst>
                                      </p:cBhvr>
                                      <p:to>
                                        <p:strVal val="visible"/>
                                      </p:to>
                                    </p:set>
                                  </p:childTnLst>
                                </p:cTn>
                              </p:par>
                              <p:par>
                                <p:cTn id="23" presetClass="entr" nodeType="withEffect" presetSubtype="0" presetID="1" grpId="1" fill="hold">
                                  <p:stCondLst>
                                    <p:cond delay="0"/>
                                  </p:stCondLst>
                                  <p:iterate type="el" backwards="0">
                                    <p:tmAbs val="0"/>
                                  </p:iterate>
                                  <p:childTnLst>
                                    <p:set>
                                      <p:cBhvr>
                                        <p:cTn id="24" fill="hold"/>
                                        <p:tgtEl>
                                          <p:spTgt spid="377">
                                            <p:txEl>
                                              <p:pRg st="5" end="5"/>
                                            </p:txEl>
                                          </p:spTgt>
                                        </p:tgtEl>
                                        <p:attrNameLst>
                                          <p:attrName>style.visibility</p:attrName>
                                        </p:attrNameLst>
                                      </p:cBhvr>
                                      <p:to>
                                        <p:strVal val="visible"/>
                                      </p:to>
                                    </p:set>
                                  </p:childTnLst>
                                </p:cTn>
                              </p:par>
                              <p:par>
                                <p:cTn id="25" presetClass="entr" nodeType="withEffect" presetSubtype="0" presetID="1" grpId="1" fill="hold">
                                  <p:stCondLst>
                                    <p:cond delay="0"/>
                                  </p:stCondLst>
                                  <p:iterate type="el" backwards="0">
                                    <p:tmAbs val="0"/>
                                  </p:iterate>
                                  <p:childTnLst>
                                    <p:set>
                                      <p:cBhvr>
                                        <p:cTn id="26" fill="hold"/>
                                        <p:tgtEl>
                                          <p:spTgt spid="377">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77" grpId="1"/>
    </p:bldLst>
  </p:timing>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Rectangle 2"/>
          <p:cNvSpPr txBox="1"/>
          <p:nvPr>
            <p:ph type="title"/>
          </p:nvPr>
        </p:nvSpPr>
        <p:spPr>
          <a:prstGeom prst="rect">
            <a:avLst/>
          </a:prstGeom>
        </p:spPr>
        <p:txBody>
          <a:bodyPr/>
          <a:lstStyle>
            <a:lvl1pPr defTabSz="795527">
              <a:defRPr sz="3393"/>
            </a:lvl1pPr>
          </a:lstStyle>
          <a:p>
            <a:pPr/>
            <a:r>
              <a:t>“The First 15-45 Minutes Are The Most Dangerous”</a:t>
            </a:r>
          </a:p>
        </p:txBody>
      </p:sp>
      <p:sp>
        <p:nvSpPr>
          <p:cNvPr id="383" name="Rectangle 3"/>
          <p:cNvSpPr txBox="1"/>
          <p:nvPr>
            <p:ph type="body" idx="1"/>
          </p:nvPr>
        </p:nvSpPr>
        <p:spPr>
          <a:prstGeom prst="rect">
            <a:avLst/>
          </a:prstGeom>
        </p:spPr>
        <p:txBody>
          <a:bodyPr/>
          <a:lstStyle/>
          <a:p>
            <a:pPr>
              <a:lnSpc>
                <a:spcPct val="90000"/>
              </a:lnSpc>
              <a:defRPr>
                <a:solidFill>
                  <a:srgbClr val="0070C0"/>
                </a:solidFill>
              </a:defRPr>
            </a:pPr>
            <a:r>
              <a:t>Follow instructions.</a:t>
            </a:r>
          </a:p>
          <a:p>
            <a:pPr>
              <a:lnSpc>
                <a:spcPct val="90000"/>
              </a:lnSpc>
              <a:defRPr>
                <a:solidFill>
                  <a:srgbClr val="0070C0"/>
                </a:solidFill>
              </a:defRPr>
            </a:pPr>
            <a:r>
              <a:t>The beginning of the incident is the most dangerous to all concerned.</a:t>
            </a:r>
          </a:p>
          <a:p>
            <a:pPr>
              <a:lnSpc>
                <a:spcPct val="90000"/>
              </a:lnSpc>
              <a:defRPr>
                <a:solidFill>
                  <a:srgbClr val="0070C0"/>
                </a:solidFill>
              </a:defRPr>
            </a:pPr>
            <a:r>
              <a:t>Captor is highly emotional.</a:t>
            </a:r>
          </a:p>
          <a:p>
            <a:pPr>
              <a:lnSpc>
                <a:spcPct val="90000"/>
              </a:lnSpc>
              <a:defRPr>
                <a:solidFill>
                  <a:srgbClr val="0070C0"/>
                </a:solidFill>
              </a:defRPr>
            </a:pPr>
            <a:r>
              <a:t>He is in a fight or flight reaction state.</a:t>
            </a:r>
          </a:p>
          <a:p>
            <a:pPr>
              <a:lnSpc>
                <a:spcPct val="90000"/>
              </a:lnSpc>
              <a:defRPr>
                <a:solidFill>
                  <a:srgbClr val="0070C0"/>
                </a:solidFill>
              </a:defRPr>
            </a:pPr>
            <a:r>
              <a:t>Stockholm Syndrome (transference) develops.</a:t>
            </a:r>
          </a:p>
          <a:p>
            <a:pPr>
              <a:lnSpc>
                <a:spcPct val="90000"/>
              </a:lnSpc>
              <a:defRPr>
                <a:solidFill>
                  <a:srgbClr val="0070C0"/>
                </a:solidFill>
              </a:defRPr>
            </a:pPr>
            <a:r>
              <a:t>You are trying to stay alive.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8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8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8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38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38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83" grpId="1"/>
    </p:bldLst>
  </p:timing>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Rectangle 2"/>
          <p:cNvSpPr txBox="1"/>
          <p:nvPr>
            <p:ph type="title"/>
          </p:nvPr>
        </p:nvSpPr>
        <p:spPr>
          <a:prstGeom prst="rect">
            <a:avLst/>
          </a:prstGeom>
        </p:spPr>
        <p:txBody>
          <a:bodyPr/>
          <a:lstStyle/>
          <a:p>
            <a:pPr/>
            <a:r>
              <a:t>“Don’t Be A Hero”</a:t>
            </a:r>
          </a:p>
        </p:txBody>
      </p:sp>
      <p:sp>
        <p:nvSpPr>
          <p:cNvPr id="386" name="Rectangle 3"/>
          <p:cNvSpPr txBox="1"/>
          <p:nvPr>
            <p:ph type="body" idx="1"/>
          </p:nvPr>
        </p:nvSpPr>
        <p:spPr>
          <a:prstGeom prst="rect">
            <a:avLst/>
          </a:prstGeom>
        </p:spPr>
        <p:txBody>
          <a:bodyPr/>
          <a:lstStyle/>
          <a:p>
            <a:pPr>
              <a:defRPr>
                <a:solidFill>
                  <a:srgbClr val="0070C0"/>
                </a:solidFill>
              </a:defRPr>
            </a:pPr>
            <a:r>
              <a:t>Accept your situation.</a:t>
            </a:r>
          </a:p>
          <a:p>
            <a:pPr>
              <a:defRPr>
                <a:solidFill>
                  <a:srgbClr val="0070C0"/>
                </a:solidFill>
              </a:defRPr>
            </a:pPr>
            <a:r>
              <a:t>Time is a real ally.</a:t>
            </a:r>
          </a:p>
          <a:p>
            <a:pPr>
              <a:defRPr>
                <a:solidFill>
                  <a:srgbClr val="0070C0"/>
                </a:solidFill>
              </a:defRPr>
            </a:pPr>
            <a:r>
              <a:t>Any drastic action on the part of the victim might bring immediate violent action from the captor. </a:t>
            </a:r>
          </a:p>
          <a:p>
            <a:pPr>
              <a:defRPr>
                <a:solidFill>
                  <a:srgbClr val="0070C0"/>
                </a:solidFill>
              </a:defRPr>
            </a:pPr>
            <a:r>
              <a:t>Be prepared to wait for rescue.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8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8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86" grpId="1"/>
    </p:bldLst>
  </p:timing>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Rectangle 2"/>
          <p:cNvSpPr txBox="1"/>
          <p:nvPr>
            <p:ph type="title"/>
          </p:nvPr>
        </p:nvSpPr>
        <p:spPr>
          <a:prstGeom prst="rect">
            <a:avLst/>
          </a:prstGeom>
        </p:spPr>
        <p:txBody>
          <a:bodyPr/>
          <a:lstStyle>
            <a:lvl1pPr defTabSz="795527">
              <a:defRPr sz="3393"/>
            </a:lvl1pPr>
          </a:lstStyle>
          <a:p>
            <a:pPr/>
            <a:r>
              <a:t>“Don’t Speak Unless Spoken To &amp; Only When Necessary” </a:t>
            </a:r>
          </a:p>
        </p:txBody>
      </p:sp>
      <p:sp>
        <p:nvSpPr>
          <p:cNvPr id="389" name="Rectangle 3"/>
          <p:cNvSpPr txBox="1"/>
          <p:nvPr>
            <p:ph type="body" idx="1"/>
          </p:nvPr>
        </p:nvSpPr>
        <p:spPr>
          <a:prstGeom prst="rect">
            <a:avLst/>
          </a:prstGeom>
        </p:spPr>
        <p:txBody>
          <a:bodyPr/>
          <a:lstStyle/>
          <a:p>
            <a:pPr>
              <a:defRPr>
                <a:solidFill>
                  <a:srgbClr val="0070C0"/>
                </a:solidFill>
              </a:defRPr>
            </a:pPr>
            <a:r>
              <a:t>Captor likely agitated and not wanting additional stimuli.</a:t>
            </a:r>
          </a:p>
          <a:p>
            <a:pPr>
              <a:defRPr>
                <a:solidFill>
                  <a:srgbClr val="0070C0"/>
                </a:solidFill>
              </a:defRPr>
            </a:pPr>
            <a:r>
              <a:t>Try not to be hostile but do not be overly friendly or phony.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8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89">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89" grpId="1"/>
    </p:bldLst>
  </p:timing>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 name="Rectangle 2"/>
          <p:cNvSpPr txBox="1"/>
          <p:nvPr>
            <p:ph type="title"/>
          </p:nvPr>
        </p:nvSpPr>
        <p:spPr>
          <a:prstGeom prst="rect">
            <a:avLst/>
          </a:prstGeom>
        </p:spPr>
        <p:txBody>
          <a:bodyPr/>
          <a:lstStyle/>
          <a:p>
            <a:pPr/>
            <a:r>
              <a:t>“Try To Rest”</a:t>
            </a:r>
          </a:p>
        </p:txBody>
      </p:sp>
      <p:sp>
        <p:nvSpPr>
          <p:cNvPr id="392" name="Rectangle 3"/>
          <p:cNvSpPr txBox="1"/>
          <p:nvPr>
            <p:ph type="body" idx="1"/>
          </p:nvPr>
        </p:nvSpPr>
        <p:spPr>
          <a:prstGeom prst="rect">
            <a:avLst/>
          </a:prstGeom>
        </p:spPr>
        <p:txBody>
          <a:bodyPr/>
          <a:lstStyle/>
          <a:p>
            <a:pPr>
              <a:defRPr>
                <a:solidFill>
                  <a:srgbClr val="0070C0"/>
                </a:solidFill>
              </a:defRPr>
            </a:pPr>
            <a:r>
              <a:t>Try to get as much rest as possible without turning your back on the captor.</a:t>
            </a:r>
          </a:p>
          <a:p>
            <a:pPr>
              <a:defRPr>
                <a:solidFill>
                  <a:srgbClr val="0070C0"/>
                </a:solidFill>
              </a:defRPr>
            </a:pPr>
            <a:r>
              <a:t>Anxiety will be high and he will be in a higher state of perception.</a:t>
            </a:r>
          </a:p>
          <a:p>
            <a:pPr>
              <a:defRPr>
                <a:solidFill>
                  <a:srgbClr val="0070C0"/>
                </a:solidFill>
              </a:defRPr>
            </a:pPr>
            <a:r>
              <a:t>Fatigue (psych &amp; physical) will eventually effect the captor.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9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9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9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92" grpId="1"/>
    </p:bldLst>
  </p:timing>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Rectangle 2"/>
          <p:cNvSpPr txBox="1"/>
          <p:nvPr>
            <p:ph type="title"/>
          </p:nvPr>
        </p:nvSpPr>
        <p:spPr>
          <a:prstGeom prst="rect">
            <a:avLst/>
          </a:prstGeom>
        </p:spPr>
        <p:txBody>
          <a:bodyPr/>
          <a:lstStyle/>
          <a:p>
            <a:pPr/>
            <a:r>
              <a:t>“Don’t Make Suggestions”</a:t>
            </a:r>
          </a:p>
        </p:txBody>
      </p:sp>
      <p:sp>
        <p:nvSpPr>
          <p:cNvPr id="395" name="Rectangle 3"/>
          <p:cNvSpPr txBox="1"/>
          <p:nvPr>
            <p:ph type="body" idx="1"/>
          </p:nvPr>
        </p:nvSpPr>
        <p:spPr>
          <a:prstGeom prst="rect">
            <a:avLst/>
          </a:prstGeom>
        </p:spPr>
        <p:txBody>
          <a:bodyPr/>
          <a:lstStyle/>
          <a:p>
            <a:pPr>
              <a:defRPr>
                <a:solidFill>
                  <a:srgbClr val="0070C0"/>
                </a:solidFill>
              </a:defRPr>
            </a:pPr>
            <a:r>
              <a:t>If your suggestions go wrong, the captor may believe that was your plan.</a:t>
            </a:r>
          </a:p>
          <a:p>
            <a:pPr>
              <a:defRPr>
                <a:solidFill>
                  <a:srgbClr val="0070C0"/>
                </a:solidFill>
              </a:defRPr>
            </a:pPr>
            <a:r>
              <a:t>Negative transference can occur as a result.</a:t>
            </a:r>
          </a:p>
          <a:p>
            <a:pPr>
              <a:defRPr>
                <a:solidFill>
                  <a:srgbClr val="0070C0"/>
                </a:solidFill>
              </a:defRPr>
            </a:pPr>
            <a:r>
              <a:t>You may become a visible enemy.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9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95" grpId="1"/>
    </p:bldLst>
  </p:timing>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Rectangle 2"/>
          <p:cNvSpPr txBox="1"/>
          <p:nvPr>
            <p:ph type="title"/>
          </p:nvPr>
        </p:nvSpPr>
        <p:spPr>
          <a:prstGeom prst="rect">
            <a:avLst/>
          </a:prstGeom>
        </p:spPr>
        <p:txBody>
          <a:bodyPr/>
          <a:lstStyle>
            <a:lvl1pPr>
              <a:defRPr sz="3900"/>
            </a:lvl1pPr>
          </a:lstStyle>
          <a:p>
            <a:pPr/>
            <a:r>
              <a:t>“Escape: Should You or Shouldn’t You?”</a:t>
            </a:r>
          </a:p>
        </p:txBody>
      </p:sp>
      <p:sp>
        <p:nvSpPr>
          <p:cNvPr id="398" name="Rectangle 3"/>
          <p:cNvSpPr txBox="1"/>
          <p:nvPr>
            <p:ph type="body" idx="1"/>
          </p:nvPr>
        </p:nvSpPr>
        <p:spPr>
          <a:prstGeom prst="rect">
            <a:avLst/>
          </a:prstGeom>
        </p:spPr>
        <p:txBody>
          <a:bodyPr/>
          <a:lstStyle/>
          <a:p>
            <a:pPr>
              <a:defRPr>
                <a:solidFill>
                  <a:srgbClr val="0070C0"/>
                </a:solidFill>
              </a:defRPr>
            </a:pPr>
            <a:r>
              <a:t>Consider the likeliness of your success. </a:t>
            </a:r>
          </a:p>
          <a:p>
            <a:pPr>
              <a:defRPr>
                <a:solidFill>
                  <a:srgbClr val="0070C0"/>
                </a:solidFill>
              </a:defRPr>
            </a:pPr>
            <a:r>
              <a:t>If you fail, what may the captor do.</a:t>
            </a:r>
          </a:p>
          <a:p>
            <a:pPr>
              <a:defRPr>
                <a:solidFill>
                  <a:srgbClr val="0070C0"/>
                </a:solidFill>
              </a:defRPr>
            </a:pPr>
            <a:r>
              <a:t>What will be the consequences if you do not escape.</a:t>
            </a:r>
          </a:p>
          <a:p>
            <a:pPr>
              <a:defRPr>
                <a:solidFill>
                  <a:srgbClr val="0070C0"/>
                </a:solidFill>
              </a:defRPr>
            </a:pPr>
            <a:r>
              <a:t>What will be the consequences if you are captured trying to escape.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9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9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9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9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98" grpId="1"/>
    </p:bldLst>
  </p:timing>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Rectangle 2"/>
          <p:cNvSpPr txBox="1"/>
          <p:nvPr>
            <p:ph type="title"/>
          </p:nvPr>
        </p:nvSpPr>
        <p:spPr>
          <a:prstGeom prst="rect">
            <a:avLst/>
          </a:prstGeom>
        </p:spPr>
        <p:txBody>
          <a:bodyPr/>
          <a:lstStyle/>
          <a:p>
            <a:pPr/>
            <a:r>
              <a:t>“Special Medication or Aid”</a:t>
            </a:r>
          </a:p>
        </p:txBody>
      </p:sp>
      <p:sp>
        <p:nvSpPr>
          <p:cNvPr id="401" name="Rectangle 3"/>
          <p:cNvSpPr txBox="1"/>
          <p:nvPr>
            <p:ph type="body" idx="1"/>
          </p:nvPr>
        </p:nvSpPr>
        <p:spPr>
          <a:prstGeom prst="rect">
            <a:avLst/>
          </a:prstGeom>
        </p:spPr>
        <p:txBody>
          <a:bodyPr/>
          <a:lstStyle/>
          <a:p>
            <a:pPr>
              <a:defRPr>
                <a:solidFill>
                  <a:srgbClr val="0070C0"/>
                </a:solidFill>
              </a:defRPr>
            </a:pPr>
            <a:r>
              <a:t>Be matter of fact about this.</a:t>
            </a:r>
          </a:p>
          <a:p>
            <a:pPr>
              <a:defRPr>
                <a:solidFill>
                  <a:srgbClr val="0070C0"/>
                </a:solidFill>
              </a:defRPr>
            </a:pPr>
            <a:r>
              <a:t>The captor may not want additional stressors or victims.</a:t>
            </a:r>
          </a:p>
          <a:p>
            <a:pPr>
              <a:defRPr>
                <a:solidFill>
                  <a:srgbClr val="0070C0"/>
                </a:solidFill>
              </a:defRPr>
            </a:pPr>
            <a:r>
              <a:t>Don’t become a pest about it.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0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0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0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01"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Title 1"/>
          <p:cNvSpPr txBox="1"/>
          <p:nvPr>
            <p:ph type="title"/>
          </p:nvPr>
        </p:nvSpPr>
        <p:spPr>
          <a:prstGeom prst="rect">
            <a:avLst/>
          </a:prstGeom>
        </p:spPr>
        <p:txBody>
          <a:bodyPr/>
          <a:lstStyle/>
          <a:p>
            <a:pPr/>
            <a:r>
              <a:t>Oct 2013, Ontario OHIO</a:t>
            </a:r>
          </a:p>
        </p:txBody>
      </p:sp>
      <p:pic>
        <p:nvPicPr>
          <p:cNvPr id="137" name="Picture 3" descr="Picture 3"/>
          <p:cNvPicPr>
            <a:picLocks noChangeAspect="1"/>
          </p:cNvPicPr>
          <p:nvPr/>
        </p:nvPicPr>
        <p:blipFill>
          <a:blip r:embed="rId3">
            <a:extLst/>
          </a:blip>
          <a:stretch>
            <a:fillRect/>
          </a:stretch>
        </p:blipFill>
        <p:spPr>
          <a:xfrm>
            <a:off x="1371600" y="1228725"/>
            <a:ext cx="6105525" cy="5592763"/>
          </a:xfrm>
          <a:prstGeom prst="rect">
            <a:avLst/>
          </a:prstGeom>
          <a:ln w="12700">
            <a:miter lim="400000"/>
          </a:ln>
        </p:spPr>
      </p:pic>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Rectangle 2"/>
          <p:cNvSpPr txBox="1"/>
          <p:nvPr>
            <p:ph type="title"/>
          </p:nvPr>
        </p:nvSpPr>
        <p:spPr>
          <a:prstGeom prst="rect">
            <a:avLst/>
          </a:prstGeom>
        </p:spPr>
        <p:txBody>
          <a:bodyPr/>
          <a:lstStyle/>
          <a:p>
            <a:pPr/>
            <a:r>
              <a:t>“Don’t Be Argumentative”</a:t>
            </a:r>
          </a:p>
        </p:txBody>
      </p:sp>
      <p:sp>
        <p:nvSpPr>
          <p:cNvPr id="404" name="Rectangle 3"/>
          <p:cNvSpPr txBox="1"/>
          <p:nvPr>
            <p:ph type="body" idx="1"/>
          </p:nvPr>
        </p:nvSpPr>
        <p:spPr>
          <a:prstGeom prst="rect">
            <a:avLst/>
          </a:prstGeom>
        </p:spPr>
        <p:txBody>
          <a:bodyPr/>
          <a:lstStyle/>
          <a:p>
            <a:pPr>
              <a:defRPr>
                <a:solidFill>
                  <a:srgbClr val="0070C0"/>
                </a:solidFill>
              </a:defRPr>
            </a:pPr>
            <a:r>
              <a:t>Don’t create agitation with the captors or other victims.</a:t>
            </a:r>
          </a:p>
          <a:p>
            <a:pPr>
              <a:defRPr>
                <a:solidFill>
                  <a:srgbClr val="0070C0"/>
                </a:solidFill>
              </a:defRPr>
            </a:pPr>
            <a:r>
              <a:t>Non-cooperation may cause harm and can be perceived as aggression.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0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04">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04" grpId="1"/>
    </p:bldLst>
  </p:timing>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Rectangle 2"/>
          <p:cNvSpPr txBox="1"/>
          <p:nvPr>
            <p:ph type="title"/>
          </p:nvPr>
        </p:nvSpPr>
        <p:spPr>
          <a:prstGeom prst="rect">
            <a:avLst/>
          </a:prstGeom>
        </p:spPr>
        <p:txBody>
          <a:bodyPr/>
          <a:lstStyle/>
          <a:p>
            <a:pPr/>
            <a:r>
              <a:t>“Be Observant”</a:t>
            </a:r>
          </a:p>
        </p:txBody>
      </p:sp>
      <p:sp>
        <p:nvSpPr>
          <p:cNvPr id="407" name="Rectangle 3"/>
          <p:cNvSpPr txBox="1"/>
          <p:nvPr>
            <p:ph type="body" idx="1"/>
          </p:nvPr>
        </p:nvSpPr>
        <p:spPr>
          <a:prstGeom prst="rect">
            <a:avLst/>
          </a:prstGeom>
        </p:spPr>
        <p:txBody>
          <a:bodyPr/>
          <a:lstStyle/>
          <a:p>
            <a:pPr>
              <a:defRPr>
                <a:solidFill>
                  <a:srgbClr val="0070C0"/>
                </a:solidFill>
              </a:defRPr>
            </a:pPr>
            <a:r>
              <a:t>You may be released or escape &amp; can help the police.</a:t>
            </a:r>
          </a:p>
          <a:p>
            <a:pPr>
              <a:defRPr>
                <a:solidFill>
                  <a:srgbClr val="0070C0"/>
                </a:solidFill>
              </a:defRPr>
            </a:pPr>
            <a:r>
              <a:t>Memorize all you can about the captor.</a:t>
            </a:r>
          </a:p>
          <a:p>
            <a:pPr>
              <a:defRPr>
                <a:solidFill>
                  <a:srgbClr val="0070C0"/>
                </a:solidFill>
              </a:defRPr>
            </a:pPr>
            <a:r>
              <a:t>Voice, language, weapons, names, causing event, eating &amp; drinking routine, sleeping, focus on particular victims, injuries.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0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0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07">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07" grpId="1"/>
    </p:bldLst>
  </p:timing>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Rectangle 2"/>
          <p:cNvSpPr txBox="1"/>
          <p:nvPr>
            <p:ph type="title"/>
          </p:nvPr>
        </p:nvSpPr>
        <p:spPr>
          <a:prstGeom prst="rect">
            <a:avLst/>
          </a:prstGeom>
        </p:spPr>
        <p:txBody>
          <a:bodyPr/>
          <a:lstStyle/>
          <a:p>
            <a:pPr/>
            <a:r>
              <a:t>“Treat the Captor Like Royalty”</a:t>
            </a:r>
          </a:p>
        </p:txBody>
      </p:sp>
      <p:sp>
        <p:nvSpPr>
          <p:cNvPr id="410" name="Rectangle 3"/>
          <p:cNvSpPr txBox="1"/>
          <p:nvPr>
            <p:ph type="body" idx="1"/>
          </p:nvPr>
        </p:nvSpPr>
        <p:spPr>
          <a:prstGeom prst="rect">
            <a:avLst/>
          </a:prstGeom>
        </p:spPr>
        <p:txBody>
          <a:bodyPr/>
          <a:lstStyle/>
          <a:p>
            <a:pPr>
              <a:defRPr>
                <a:solidFill>
                  <a:srgbClr val="0070C0"/>
                </a:solidFill>
              </a:defRPr>
            </a:pPr>
            <a:r>
              <a:t>Don’t turn your back on the captor unless ordered to.</a:t>
            </a:r>
          </a:p>
          <a:p>
            <a:pPr>
              <a:defRPr>
                <a:solidFill>
                  <a:srgbClr val="0070C0"/>
                </a:solidFill>
              </a:defRPr>
            </a:pPr>
            <a:r>
              <a:t>Don’t stare at the captor.</a:t>
            </a:r>
          </a:p>
          <a:p>
            <a:pPr>
              <a:defRPr>
                <a:solidFill>
                  <a:srgbClr val="0070C0"/>
                </a:solidFill>
              </a:defRPr>
            </a:pPr>
            <a:r>
              <a:t>Don’t “look down” to the captor.</a:t>
            </a:r>
          </a:p>
          <a:p>
            <a:pPr>
              <a:defRPr>
                <a:solidFill>
                  <a:srgbClr val="0070C0"/>
                </a:solidFill>
              </a:defRPr>
            </a:pPr>
            <a:r>
              <a:t>A captor is less likely to harm someone with whom he has eye contact. (Exceptions exist)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41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10" grpId="1"/>
    </p:bldLst>
  </p:timing>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Rectangle 2"/>
          <p:cNvSpPr txBox="1"/>
          <p:nvPr>
            <p:ph type="title"/>
          </p:nvPr>
        </p:nvSpPr>
        <p:spPr>
          <a:prstGeom prst="rect">
            <a:avLst/>
          </a:prstGeom>
        </p:spPr>
        <p:txBody>
          <a:bodyPr/>
          <a:lstStyle>
            <a:lvl1pPr defTabSz="795527">
              <a:defRPr sz="3393"/>
            </a:lvl1pPr>
          </a:lstStyle>
          <a:p>
            <a:pPr/>
            <a:r>
              <a:t>“Be Prepared to Answer the Police on the Phone”</a:t>
            </a:r>
          </a:p>
        </p:txBody>
      </p:sp>
      <p:sp>
        <p:nvSpPr>
          <p:cNvPr id="413" name="Rectangle 3"/>
          <p:cNvSpPr txBox="1"/>
          <p:nvPr>
            <p:ph type="body" idx="1"/>
          </p:nvPr>
        </p:nvSpPr>
        <p:spPr>
          <a:prstGeom prst="rect">
            <a:avLst/>
          </a:prstGeom>
        </p:spPr>
        <p:txBody>
          <a:bodyPr/>
          <a:lstStyle/>
          <a:p>
            <a:pPr>
              <a:defRPr>
                <a:solidFill>
                  <a:srgbClr val="0070C0"/>
                </a:solidFill>
              </a:defRPr>
            </a:pPr>
            <a:r>
              <a:t>Try to answer with yes or no.</a:t>
            </a:r>
          </a:p>
          <a:p>
            <a:pPr>
              <a:defRPr>
                <a:solidFill>
                  <a:srgbClr val="0070C0"/>
                </a:solidFill>
              </a:defRPr>
            </a:pPr>
            <a:r>
              <a:t>If the captor is listening, you can warn police by saying, “Don’t lie to us because he can hear what you are saying.”</a:t>
            </a:r>
          </a:p>
          <a:p>
            <a:pPr>
              <a:defRPr>
                <a:solidFill>
                  <a:srgbClr val="0070C0"/>
                </a:solidFill>
              </a:defRPr>
            </a:pPr>
            <a:r>
              <a:t>Try to tip police when you are forced by the captor to lie (i.e.: My brother…and you don’t have one…)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13">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13" grpId="1"/>
    </p:bldLst>
  </p:timing>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Rectangle 2"/>
          <p:cNvSpPr txBox="1"/>
          <p:nvPr>
            <p:ph type="title"/>
          </p:nvPr>
        </p:nvSpPr>
        <p:spPr>
          <a:prstGeom prst="rect">
            <a:avLst/>
          </a:prstGeom>
        </p:spPr>
        <p:txBody>
          <a:bodyPr/>
          <a:lstStyle/>
          <a:p>
            <a:pPr/>
            <a:r>
              <a:t>“If a Rescue Comes….”</a:t>
            </a:r>
          </a:p>
        </p:txBody>
      </p:sp>
      <p:sp>
        <p:nvSpPr>
          <p:cNvPr id="416" name="Rectangle 3"/>
          <p:cNvSpPr txBox="1"/>
          <p:nvPr>
            <p:ph type="body" idx="1"/>
          </p:nvPr>
        </p:nvSpPr>
        <p:spPr>
          <a:prstGeom prst="rect">
            <a:avLst/>
          </a:prstGeom>
        </p:spPr>
        <p:txBody>
          <a:bodyPr/>
          <a:lstStyle/>
          <a:p>
            <a:pPr>
              <a:lnSpc>
                <a:spcPct val="90000"/>
              </a:lnSpc>
              <a:defRPr>
                <a:solidFill>
                  <a:srgbClr val="0070C0"/>
                </a:solidFill>
              </a:defRPr>
            </a:pPr>
            <a:r>
              <a:t>If you believe it is occurring, hit the floor and stay down!</a:t>
            </a:r>
          </a:p>
          <a:p>
            <a:pPr>
              <a:lnSpc>
                <a:spcPct val="90000"/>
              </a:lnSpc>
              <a:defRPr>
                <a:solidFill>
                  <a:srgbClr val="0070C0"/>
                </a:solidFill>
              </a:defRPr>
            </a:pPr>
            <a:r>
              <a:t>If you hear shots or noises (flash-bangs), hit the floor and stay down!</a:t>
            </a:r>
          </a:p>
          <a:p>
            <a:pPr>
              <a:lnSpc>
                <a:spcPct val="90000"/>
              </a:lnSpc>
              <a:defRPr>
                <a:solidFill>
                  <a:srgbClr val="0070C0"/>
                </a:solidFill>
              </a:defRPr>
            </a:pPr>
            <a:r>
              <a:t>Keep your hands on your head and don’t make any abrupt moves.</a:t>
            </a:r>
          </a:p>
          <a:p>
            <a:pPr>
              <a:lnSpc>
                <a:spcPct val="90000"/>
              </a:lnSpc>
              <a:defRPr>
                <a:solidFill>
                  <a:srgbClr val="0070C0"/>
                </a:solidFill>
              </a:defRPr>
            </a:pPr>
            <a:r>
              <a:t>Follow directions.</a:t>
            </a:r>
          </a:p>
          <a:p>
            <a:pPr>
              <a:lnSpc>
                <a:spcPct val="90000"/>
              </a:lnSpc>
              <a:defRPr>
                <a:solidFill>
                  <a:srgbClr val="0070C0"/>
                </a:solidFill>
              </a:defRPr>
            </a:pPr>
            <a:r>
              <a:t>Be prepared to be frisked &amp; cuffed.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1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41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41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16" grpId="1"/>
    </p:bldLst>
  </p:timing>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Rectangle 2"/>
          <p:cNvSpPr txBox="1"/>
          <p:nvPr>
            <p:ph type="title"/>
          </p:nvPr>
        </p:nvSpPr>
        <p:spPr>
          <a:prstGeom prst="rect">
            <a:avLst/>
          </a:prstGeom>
        </p:spPr>
        <p:txBody>
          <a:bodyPr/>
          <a:lstStyle/>
          <a:p>
            <a:pPr/>
            <a:r>
              <a:t>“Be Patient” </a:t>
            </a:r>
          </a:p>
        </p:txBody>
      </p:sp>
      <p:sp>
        <p:nvSpPr>
          <p:cNvPr id="419" name="Rectangle 3"/>
          <p:cNvSpPr txBox="1"/>
          <p:nvPr>
            <p:ph type="body" idx="1"/>
          </p:nvPr>
        </p:nvSpPr>
        <p:spPr>
          <a:prstGeom prst="rect">
            <a:avLst/>
          </a:prstGeom>
        </p:spPr>
        <p:txBody>
          <a:bodyPr/>
          <a:lstStyle/>
          <a:p>
            <a:pPr>
              <a:defRPr>
                <a:solidFill>
                  <a:srgbClr val="0070C0"/>
                </a:solidFill>
              </a:defRPr>
            </a:pPr>
            <a:r>
              <a:t>Police will be doing many things to maximize the chance to save your life.</a:t>
            </a:r>
          </a:p>
          <a:p>
            <a:pPr>
              <a:defRPr>
                <a:solidFill>
                  <a:srgbClr val="0070C0"/>
                </a:solidFill>
              </a:defRPr>
            </a:pPr>
            <a:r>
              <a:t>It may take a lot of time.</a:t>
            </a:r>
          </a:p>
          <a:p>
            <a:pPr>
              <a:defRPr>
                <a:solidFill>
                  <a:srgbClr val="0070C0"/>
                </a:solidFill>
              </a:defRPr>
            </a:pPr>
            <a:r>
              <a:t>Be prepared to wait. </a:t>
            </a:r>
          </a:p>
          <a:p>
            <a:pPr>
              <a:defRPr>
                <a:solidFill>
                  <a:srgbClr val="0070C0"/>
                </a:solidFill>
              </a:defRPr>
            </a:pPr>
            <a:r>
              <a:t>Take advantage of times to eat, drink and use the bathroom.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41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19" grpId="1"/>
    </p:bldLst>
  </p:timing>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Rectangle 2"/>
          <p:cNvSpPr txBox="1"/>
          <p:nvPr>
            <p:ph type="title"/>
          </p:nvPr>
        </p:nvSpPr>
        <p:spPr>
          <a:prstGeom prst="rect">
            <a:avLst/>
          </a:prstGeom>
        </p:spPr>
        <p:txBody>
          <a:bodyPr/>
          <a:lstStyle/>
          <a:p>
            <a:pPr/>
            <a:r>
              <a:t>What Are My Chances</a:t>
            </a:r>
          </a:p>
        </p:txBody>
      </p:sp>
      <p:sp>
        <p:nvSpPr>
          <p:cNvPr id="422" name="Rectangle 3"/>
          <p:cNvSpPr txBox="1"/>
          <p:nvPr>
            <p:ph type="body" idx="1"/>
          </p:nvPr>
        </p:nvSpPr>
        <p:spPr>
          <a:prstGeom prst="rect">
            <a:avLst/>
          </a:prstGeom>
        </p:spPr>
        <p:txBody>
          <a:bodyPr/>
          <a:lstStyle/>
          <a:p>
            <a:pPr>
              <a:defRPr>
                <a:solidFill>
                  <a:srgbClr val="0070C0"/>
                </a:solidFill>
              </a:defRPr>
            </a:pPr>
            <a:r>
              <a:t>These guidelines are based on successful actions.</a:t>
            </a:r>
          </a:p>
          <a:p>
            <a:pPr>
              <a:defRPr>
                <a:solidFill>
                  <a:srgbClr val="0070C0"/>
                </a:solidFill>
              </a:defRPr>
            </a:pPr>
            <a:r>
              <a:t>You may have to use your knowledge, skills, abilities and trust your instinct.</a:t>
            </a:r>
          </a:p>
          <a:p>
            <a:pPr>
              <a:defRPr>
                <a:solidFill>
                  <a:srgbClr val="0070C0"/>
                </a:solidFill>
              </a:defRPr>
            </a:pPr>
            <a:r>
              <a:t>Final decisions are made by you.</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2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2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2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22" grpId="1"/>
    </p:bldLst>
  </p:timing>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Title 1"/>
          <p:cNvSpPr txBox="1"/>
          <p:nvPr>
            <p:ph type="title"/>
          </p:nvPr>
        </p:nvSpPr>
        <p:spPr>
          <a:prstGeom prst="rect">
            <a:avLst/>
          </a:prstGeom>
        </p:spPr>
        <p:txBody>
          <a:bodyPr/>
          <a:lstStyle/>
          <a:p>
            <a:pPr/>
            <a:r>
              <a:t>Ultimate Goal</a:t>
            </a:r>
          </a:p>
        </p:txBody>
      </p:sp>
      <p:sp>
        <p:nvSpPr>
          <p:cNvPr id="425" name="Content Placeholder 2"/>
          <p:cNvSpPr txBox="1"/>
          <p:nvPr>
            <p:ph type="body" idx="1"/>
          </p:nvPr>
        </p:nvSpPr>
        <p:spPr>
          <a:prstGeom prst="rect">
            <a:avLst/>
          </a:prstGeom>
        </p:spPr>
        <p:txBody>
          <a:bodyPr/>
          <a:lstStyle>
            <a:lvl1pPr>
              <a:spcBef>
                <a:spcPts val="1500"/>
              </a:spcBef>
              <a:defRPr sz="6600">
                <a:solidFill>
                  <a:srgbClr val="0070C0"/>
                </a:solidFill>
              </a:defRPr>
            </a:lvl1pPr>
          </a:lstStyle>
          <a:p>
            <a:pPr/>
            <a:r>
              <a:t>SURVIVE</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Title 1"/>
          <p:cNvSpPr txBox="1"/>
          <p:nvPr>
            <p:ph type="title"/>
          </p:nvPr>
        </p:nvSpPr>
        <p:spPr>
          <a:prstGeom prst="rect">
            <a:avLst/>
          </a:prstGeom>
        </p:spPr>
        <p:txBody>
          <a:bodyPr/>
          <a:lstStyle/>
          <a:p>
            <a:pPr/>
            <a:r>
              <a:t>Early Warning Signs/Violence</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Title 1"/>
          <p:cNvSpPr txBox="1"/>
          <p:nvPr>
            <p:ph type="title"/>
          </p:nvPr>
        </p:nvSpPr>
        <p:spPr>
          <a:prstGeom prst="rect">
            <a:avLst/>
          </a:prstGeom>
        </p:spPr>
        <p:txBody>
          <a:bodyPr/>
          <a:lstStyle/>
          <a:p>
            <a:pPr/>
            <a:r>
              <a:t>Early Warning Signs/Violence</a:t>
            </a:r>
          </a:p>
        </p:txBody>
      </p:sp>
      <p:sp>
        <p:nvSpPr>
          <p:cNvPr id="430" name="Content Placeholder 2"/>
          <p:cNvSpPr txBox="1"/>
          <p:nvPr>
            <p:ph type="body" idx="1"/>
          </p:nvPr>
        </p:nvSpPr>
        <p:spPr>
          <a:xfrm>
            <a:off x="762000" y="1600200"/>
            <a:ext cx="8077200" cy="5257800"/>
          </a:xfrm>
          <a:prstGeom prst="rect">
            <a:avLst/>
          </a:prstGeom>
        </p:spPr>
        <p:txBody>
          <a:bodyPr/>
          <a:lstStyle/>
          <a:p>
            <a:pPr>
              <a:lnSpc>
                <a:spcPct val="90000"/>
              </a:lnSpc>
            </a:pPr>
            <a:r>
              <a:t>Social Withdrawal</a:t>
            </a:r>
          </a:p>
          <a:p>
            <a:pPr>
              <a:lnSpc>
                <a:spcPct val="90000"/>
              </a:lnSpc>
            </a:pPr>
            <a:r>
              <a:t>Excessive feelings of isolation, rejection</a:t>
            </a:r>
          </a:p>
          <a:p>
            <a:pPr>
              <a:lnSpc>
                <a:spcPct val="90000"/>
              </a:lnSpc>
            </a:pPr>
            <a:r>
              <a:t>Victim of violence/abuse</a:t>
            </a:r>
          </a:p>
          <a:p>
            <a:pPr>
              <a:lnSpc>
                <a:spcPct val="90000"/>
              </a:lnSpc>
            </a:pPr>
            <a:r>
              <a:t>Feelings of being picked on and persecuted</a:t>
            </a:r>
          </a:p>
          <a:p>
            <a:pPr>
              <a:lnSpc>
                <a:spcPct val="90000"/>
              </a:lnSpc>
            </a:pPr>
            <a:r>
              <a:t>Low School interest/poor academics</a:t>
            </a:r>
          </a:p>
          <a:p>
            <a:pPr>
              <a:lnSpc>
                <a:spcPct val="90000"/>
              </a:lnSpc>
            </a:pPr>
            <a:r>
              <a:t>Expression of violence in writings/drawings</a:t>
            </a:r>
          </a:p>
          <a:p>
            <a:pPr>
              <a:lnSpc>
                <a:spcPct val="90000"/>
              </a:lnSpc>
            </a:pPr>
            <a:r>
              <a:t>Uncontrolled anger, impulsive hitting, threats</a:t>
            </a:r>
          </a:p>
          <a:p>
            <a:pPr>
              <a:lnSpc>
                <a:spcPct val="90000"/>
              </a:lnSpc>
            </a:pPr>
            <a:r>
              <a:t>History of discipline problems, violent behavior</a:t>
            </a:r>
          </a:p>
          <a:p>
            <a:pPr>
              <a:lnSpc>
                <a:spcPct val="90000"/>
              </a:lnSpc>
            </a:pPr>
            <a:r>
              <a:t>Intolerant or prejudiced</a:t>
            </a:r>
          </a:p>
          <a:p>
            <a:pPr>
              <a:lnSpc>
                <a:spcPct val="90000"/>
              </a:lnSpc>
            </a:pPr>
            <a:r>
              <a:t>Drug &amp; alcohol use, gangs</a:t>
            </a:r>
          </a:p>
          <a:p>
            <a:pPr>
              <a:lnSpc>
                <a:spcPct val="90000"/>
              </a:lnSpc>
            </a:pPr>
            <a:r>
              <a:t>Access to or infatuation with weapons</a:t>
            </a:r>
          </a:p>
        </p:txBody>
      </p:sp>
      <p:sp>
        <p:nvSpPr>
          <p:cNvPr id="431" name="TextBox 3"/>
          <p:cNvSpPr txBox="1"/>
          <p:nvPr/>
        </p:nvSpPr>
        <p:spPr>
          <a:xfrm>
            <a:off x="6598919" y="1219200"/>
            <a:ext cx="2073919"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pPr/>
            <a:r>
              <a:t>Neola Policy 8410a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3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3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3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3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43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43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43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43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43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430">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430">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 fill="hold">
                                  <p:stCondLst>
                                    <p:cond delay="0"/>
                                  </p:stCondLst>
                                  <p:iterate type="el" backwards="0">
                                    <p:tmAbs val="0"/>
                                  </p:iterate>
                                  <p:childTnLst>
                                    <p:set>
                                      <p:cBhvr>
                                        <p:cTn id="48" fill="hold"/>
                                        <p:tgtEl>
                                          <p:spTgt spid="430">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30"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prstGeom prst="rect">
            <a:avLst/>
          </a:prstGeom>
        </p:spPr>
        <p:txBody>
          <a:bodyPr/>
          <a:lstStyle/>
          <a:p>
            <a:pPr/>
            <a:r>
              <a:t>Oct 2013, Ontario OHIO</a:t>
            </a:r>
          </a:p>
        </p:txBody>
      </p:sp>
      <p:pic>
        <p:nvPicPr>
          <p:cNvPr id="142" name="Picture 3" descr="Picture 3"/>
          <p:cNvPicPr>
            <a:picLocks noChangeAspect="1"/>
          </p:cNvPicPr>
          <p:nvPr/>
        </p:nvPicPr>
        <p:blipFill>
          <a:blip r:embed="rId2">
            <a:extLst/>
          </a:blip>
          <a:stretch>
            <a:fillRect/>
          </a:stretch>
        </p:blipFill>
        <p:spPr>
          <a:xfrm>
            <a:off x="3581400" y="1219200"/>
            <a:ext cx="5168900" cy="3810000"/>
          </a:xfrm>
          <a:prstGeom prst="rect">
            <a:avLst/>
          </a:prstGeom>
          <a:ln w="12700">
            <a:miter lim="400000"/>
          </a:ln>
        </p:spPr>
      </p:pic>
      <p:sp>
        <p:nvSpPr>
          <p:cNvPr id="143" name="TextBox 4"/>
          <p:cNvSpPr txBox="1"/>
          <p:nvPr/>
        </p:nvSpPr>
        <p:spPr>
          <a:xfrm>
            <a:off x="775969" y="5103812"/>
            <a:ext cx="7179311" cy="17935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Samuel L. Davis, 41, was found asleep on the couch at 995 Landings Court after the new girlfriend reported his statements to police. Allied Special Operation Response Team served three warrants at the home charging aggravated arson, attempted aggravated murder and attempted murder. Davis’ record shows multiple charges for substance abuse, including an incident in 1992 in which he was charged with drug trafficking and CCW.</a:t>
            </a:r>
          </a:p>
        </p:txBody>
      </p:sp>
      <p:sp>
        <p:nvSpPr>
          <p:cNvPr id="144" name="TextBox 5"/>
          <p:cNvSpPr txBox="1"/>
          <p:nvPr/>
        </p:nvSpPr>
        <p:spPr>
          <a:xfrm>
            <a:off x="775969" y="1371599"/>
            <a:ext cx="2607312" cy="35461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Davis became a suspect in a fire on the 800 block of Danwood Road around 7 a.m. after he fled from the scene and refused to cooperate with police. </a:t>
            </a:r>
            <a:endParaRPr>
              <a:latin typeface="Arial"/>
              <a:ea typeface="Arial"/>
              <a:cs typeface="Arial"/>
              <a:sym typeface="Arial"/>
            </a:endParaRPr>
          </a:p>
          <a:p>
            <a:pPr/>
          </a:p>
          <a:p>
            <a:pPr/>
            <a:r>
              <a:t>Davis reportedly was watching his two children, ages 9 and 13, at the home when he set the kitchen stove on fire.</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33" name="Picture 2" descr="Picture 2"/>
          <p:cNvPicPr>
            <a:picLocks noChangeAspect="1"/>
          </p:cNvPicPr>
          <p:nvPr/>
        </p:nvPicPr>
        <p:blipFill>
          <a:blip r:embed="rId2">
            <a:extLst/>
          </a:blip>
          <a:stretch>
            <a:fillRect/>
          </a:stretch>
        </p:blipFill>
        <p:spPr>
          <a:xfrm>
            <a:off x="4876800" y="152400"/>
            <a:ext cx="4762500" cy="4762500"/>
          </a:xfrm>
          <a:prstGeom prst="rect">
            <a:avLst/>
          </a:prstGeom>
          <a:ln w="12700">
            <a:miter lim="400000"/>
          </a:ln>
        </p:spPr>
      </p:pic>
      <p:sp>
        <p:nvSpPr>
          <p:cNvPr id="434" name="Title 1"/>
          <p:cNvSpPr txBox="1"/>
          <p:nvPr>
            <p:ph type="title"/>
          </p:nvPr>
        </p:nvSpPr>
        <p:spPr>
          <a:prstGeom prst="rect">
            <a:avLst/>
          </a:prstGeom>
        </p:spPr>
        <p:txBody>
          <a:bodyPr/>
          <a:lstStyle/>
          <a:p>
            <a:pPr/>
            <a:r>
              <a:t>Resources</a:t>
            </a:r>
          </a:p>
        </p:txBody>
      </p:sp>
      <p:sp>
        <p:nvSpPr>
          <p:cNvPr id="435" name="Text Placeholder 2"/>
          <p:cNvSpPr txBox="1"/>
          <p:nvPr>
            <p:ph type="body" idx="1"/>
          </p:nvPr>
        </p:nvSpPr>
        <p:spPr>
          <a:xfrm>
            <a:off x="609600" y="1600200"/>
            <a:ext cx="8077200" cy="5105400"/>
          </a:xfrm>
          <a:prstGeom prst="rect">
            <a:avLst/>
          </a:prstGeom>
        </p:spPr>
        <p:txBody>
          <a:bodyPr/>
          <a:lstStyle/>
          <a:p>
            <a:pPr/>
            <a:r>
              <a:t>Verbal Judo</a:t>
            </a:r>
          </a:p>
          <a:p>
            <a:pPr/>
          </a:p>
          <a:p>
            <a:pPr/>
            <a:r>
              <a:t>George Thompson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3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35">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43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43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35" grpId="1"/>
    </p:bldLst>
  </p:timing>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Title 1"/>
          <p:cNvSpPr txBox="1"/>
          <p:nvPr>
            <p:ph type="title"/>
          </p:nvPr>
        </p:nvSpPr>
        <p:spPr>
          <a:prstGeom prst="rect">
            <a:avLst/>
          </a:prstGeom>
        </p:spPr>
        <p:txBody>
          <a:bodyPr/>
          <a:lstStyle/>
          <a:p>
            <a:pPr/>
            <a:r>
              <a:t>Resources</a:t>
            </a:r>
          </a:p>
        </p:txBody>
      </p:sp>
      <p:sp>
        <p:nvSpPr>
          <p:cNvPr id="438" name="Text Placeholder 2"/>
          <p:cNvSpPr txBox="1"/>
          <p:nvPr>
            <p:ph type="body" idx="1"/>
          </p:nvPr>
        </p:nvSpPr>
        <p:spPr>
          <a:xfrm>
            <a:off x="609600" y="1600200"/>
            <a:ext cx="8077200" cy="5105400"/>
          </a:xfrm>
          <a:prstGeom prst="rect">
            <a:avLst/>
          </a:prstGeom>
        </p:spPr>
        <p:txBody>
          <a:bodyPr/>
          <a:lstStyle/>
          <a:p>
            <a:pPr/>
            <a:r>
              <a:t>Arresting Communication</a:t>
            </a:r>
          </a:p>
          <a:p>
            <a:pPr/>
          </a:p>
          <a:p>
            <a:pPr/>
            <a:r>
              <a:t>Lt. Jim Glennon</a:t>
            </a:r>
          </a:p>
        </p:txBody>
      </p:sp>
      <p:pic>
        <p:nvPicPr>
          <p:cNvPr id="439" name="Picture 2" descr="Picture 2"/>
          <p:cNvPicPr>
            <a:picLocks noChangeAspect="1"/>
          </p:cNvPicPr>
          <p:nvPr/>
        </p:nvPicPr>
        <p:blipFill>
          <a:blip r:embed="rId2">
            <a:extLst/>
          </a:blip>
          <a:stretch>
            <a:fillRect/>
          </a:stretch>
        </p:blipFill>
        <p:spPr>
          <a:xfrm>
            <a:off x="5486400" y="381000"/>
            <a:ext cx="3371850" cy="474345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3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38">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438">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438">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38" grpId="1"/>
    </p:bldLst>
  </p:timing>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1" name="Title 1"/>
          <p:cNvSpPr txBox="1"/>
          <p:nvPr>
            <p:ph type="title"/>
          </p:nvPr>
        </p:nvSpPr>
        <p:spPr>
          <a:prstGeom prst="rect">
            <a:avLst/>
          </a:prstGeom>
        </p:spPr>
        <p:txBody>
          <a:bodyPr/>
          <a:lstStyle/>
          <a:p>
            <a:pPr/>
            <a:r>
              <a:t>Resources</a:t>
            </a:r>
          </a:p>
        </p:txBody>
      </p:sp>
      <p:sp>
        <p:nvSpPr>
          <p:cNvPr id="442" name="Text Placeholder 2"/>
          <p:cNvSpPr txBox="1"/>
          <p:nvPr>
            <p:ph type="body" sz="half" idx="1"/>
          </p:nvPr>
        </p:nvSpPr>
        <p:spPr>
          <a:xfrm>
            <a:off x="609600" y="1600200"/>
            <a:ext cx="4724400" cy="5105400"/>
          </a:xfrm>
          <a:prstGeom prst="rect">
            <a:avLst/>
          </a:prstGeom>
        </p:spPr>
        <p:txBody>
          <a:bodyPr/>
          <a:lstStyle/>
          <a:p>
            <a:pPr/>
            <a:r>
              <a:t>How to Win Friends &amp; Influence People</a:t>
            </a:r>
          </a:p>
          <a:p>
            <a:pPr/>
          </a:p>
          <a:p>
            <a:pPr/>
            <a:r>
              <a:t>Dale Carnegie</a:t>
            </a:r>
          </a:p>
        </p:txBody>
      </p:sp>
      <p:pic>
        <p:nvPicPr>
          <p:cNvPr id="443" name="Picture 2" descr="Picture 2"/>
          <p:cNvPicPr>
            <a:picLocks noChangeAspect="1"/>
          </p:cNvPicPr>
          <p:nvPr/>
        </p:nvPicPr>
        <p:blipFill>
          <a:blip r:embed="rId2">
            <a:extLst/>
          </a:blip>
          <a:stretch>
            <a:fillRect/>
          </a:stretch>
        </p:blipFill>
        <p:spPr>
          <a:xfrm>
            <a:off x="5410200" y="228600"/>
            <a:ext cx="3486150" cy="541972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4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42">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44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44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42" grpId="1"/>
    </p:bldLst>
  </p:timing>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Title 1"/>
          <p:cNvSpPr txBox="1"/>
          <p:nvPr>
            <p:ph type="title"/>
          </p:nvPr>
        </p:nvSpPr>
        <p:spPr>
          <a:prstGeom prst="rect">
            <a:avLst/>
          </a:prstGeom>
        </p:spPr>
        <p:txBody>
          <a:bodyPr/>
          <a:lstStyle/>
          <a:p>
            <a:pPr/>
            <a:r>
              <a:t>Resources</a:t>
            </a:r>
          </a:p>
        </p:txBody>
      </p:sp>
      <p:sp>
        <p:nvSpPr>
          <p:cNvPr id="446" name="Text Placeholder 2"/>
          <p:cNvSpPr txBox="1"/>
          <p:nvPr>
            <p:ph type="body" sz="half" idx="1"/>
          </p:nvPr>
        </p:nvSpPr>
        <p:spPr>
          <a:xfrm>
            <a:off x="609600" y="1600200"/>
            <a:ext cx="4724400" cy="5105400"/>
          </a:xfrm>
          <a:prstGeom prst="rect">
            <a:avLst/>
          </a:prstGeom>
        </p:spPr>
        <p:txBody>
          <a:bodyPr/>
          <a:lstStyle/>
          <a:p>
            <a:pPr/>
            <a:r>
              <a:t>Hostage Situations</a:t>
            </a:r>
          </a:p>
          <a:p>
            <a:pPr/>
          </a:p>
          <a:p>
            <a:pPr/>
            <a:r>
              <a:t>Cecil Pearson, Eric Radli</a:t>
            </a:r>
          </a:p>
        </p:txBody>
      </p:sp>
      <p:pic>
        <p:nvPicPr>
          <p:cNvPr id="447" name="Picture 2" descr="Picture 2"/>
          <p:cNvPicPr>
            <a:picLocks noChangeAspect="1"/>
          </p:cNvPicPr>
          <p:nvPr/>
        </p:nvPicPr>
        <p:blipFill>
          <a:blip r:embed="rId2">
            <a:extLst/>
          </a:blip>
          <a:stretch>
            <a:fillRect/>
          </a:stretch>
        </p:blipFill>
        <p:spPr>
          <a:xfrm>
            <a:off x="5334000" y="98425"/>
            <a:ext cx="3581400" cy="528601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4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46">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44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44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46" grpId="1"/>
    </p:bldLst>
  </p:timing>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Title 1"/>
          <p:cNvSpPr txBox="1"/>
          <p:nvPr>
            <p:ph type="title"/>
          </p:nvPr>
        </p:nvSpPr>
        <p:spPr>
          <a:prstGeom prst="rect">
            <a:avLst/>
          </a:prstGeom>
        </p:spPr>
        <p:txBody>
          <a:bodyPr/>
          <a:lstStyle/>
          <a:p>
            <a:pPr/>
            <a:r>
              <a:t>Resources</a:t>
            </a:r>
          </a:p>
        </p:txBody>
      </p:sp>
      <p:sp>
        <p:nvSpPr>
          <p:cNvPr id="450" name="Text Placeholder 2"/>
          <p:cNvSpPr txBox="1"/>
          <p:nvPr>
            <p:ph type="body" sz="half" idx="1"/>
          </p:nvPr>
        </p:nvSpPr>
        <p:spPr>
          <a:xfrm>
            <a:off x="609600" y="1600200"/>
            <a:ext cx="4724400" cy="5105400"/>
          </a:xfrm>
          <a:prstGeom prst="rect">
            <a:avLst/>
          </a:prstGeom>
        </p:spPr>
        <p:txBody>
          <a:bodyPr/>
          <a:lstStyle/>
          <a:p>
            <a:pPr/>
            <a:r>
              <a:t>Crisis Negotiators Field Guide (Eagle Training)</a:t>
            </a:r>
          </a:p>
          <a:p>
            <a:pPr/>
          </a:p>
          <a:p>
            <a:pPr/>
            <a:r>
              <a:t>Michael G. Goergen</a:t>
            </a:r>
          </a:p>
        </p:txBody>
      </p:sp>
      <p:pic>
        <p:nvPicPr>
          <p:cNvPr id="451" name="Picture 2" descr="Picture 2"/>
          <p:cNvPicPr>
            <a:picLocks noChangeAspect="1"/>
          </p:cNvPicPr>
          <p:nvPr/>
        </p:nvPicPr>
        <p:blipFill>
          <a:blip r:embed="rId2">
            <a:extLst/>
          </a:blip>
          <a:stretch>
            <a:fillRect/>
          </a:stretch>
        </p:blipFill>
        <p:spPr>
          <a:xfrm>
            <a:off x="5257800" y="228600"/>
            <a:ext cx="3686175" cy="506730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50">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450">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45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50" grpId="1"/>
    </p:bldLst>
  </p:timing>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Title 1"/>
          <p:cNvSpPr txBox="1"/>
          <p:nvPr>
            <p:ph type="title"/>
          </p:nvPr>
        </p:nvSpPr>
        <p:spPr>
          <a:prstGeom prst="rect">
            <a:avLst/>
          </a:prstGeom>
        </p:spPr>
        <p:txBody>
          <a:bodyPr/>
          <a:lstStyle/>
          <a:p>
            <a:pPr/>
            <a:r>
              <a:t>Resources</a:t>
            </a:r>
          </a:p>
        </p:txBody>
      </p:sp>
      <p:sp>
        <p:nvSpPr>
          <p:cNvPr id="454" name="Text Placeholder 2"/>
          <p:cNvSpPr txBox="1"/>
          <p:nvPr>
            <p:ph type="body" idx="1"/>
          </p:nvPr>
        </p:nvSpPr>
        <p:spPr>
          <a:xfrm>
            <a:off x="609600" y="1600200"/>
            <a:ext cx="8077200" cy="5105400"/>
          </a:xfrm>
          <a:prstGeom prst="rect">
            <a:avLst/>
          </a:prstGeom>
        </p:spPr>
        <p:txBody>
          <a:bodyPr/>
          <a:lstStyle/>
          <a:p>
            <a:pPr/>
            <a:r>
              <a:t>School Scenario PDF link:</a:t>
            </a:r>
          </a:p>
          <a:p>
            <a:pPr>
              <a:buFontTx/>
              <a:buChar char="➢"/>
              <a:defRPr>
                <a:solidFill>
                  <a:srgbClr val="0070C0"/>
                </a:solidFill>
              </a:defRPr>
            </a:pPr>
            <a:r>
              <a:t>training.fema.gov/EMIWeb/emischool/ EL361Toolkit/assets/HostageScenarioInstructor.pdf</a:t>
            </a:r>
          </a:p>
          <a:p>
            <a:pPr/>
          </a:p>
          <a:p>
            <a:pPr/>
            <a:r>
              <a:t>Public Agency Training Council</a:t>
            </a:r>
          </a:p>
          <a:p>
            <a:pPr>
              <a:buFontTx/>
              <a:buChar char="➢"/>
              <a:defRPr>
                <a:solidFill>
                  <a:srgbClr val="0070C0"/>
                </a:solidFill>
              </a:defRPr>
            </a:pPr>
            <a:r>
              <a:t>PATC.com</a:t>
            </a:r>
          </a:p>
          <a:p>
            <a:pPr>
              <a:buFontTx/>
              <a:buChar char="➢"/>
              <a:defRPr>
                <a:solidFill>
                  <a:srgbClr val="0070C0"/>
                </a:solidFill>
              </a:defRPr>
            </a:pPr>
          </a:p>
          <a:p>
            <a:pPr/>
            <a:r>
              <a:t>OPOTA</a:t>
            </a:r>
          </a:p>
          <a:p>
            <a:pPr>
              <a:buFontTx/>
              <a:buChar char="➢"/>
              <a:defRPr>
                <a:solidFill>
                  <a:srgbClr val="0070C0"/>
                </a:solidFill>
              </a:defRPr>
            </a:pPr>
            <a:r>
              <a:t>ohioattorneygeneral.gov/Law-Enforcement/   Ohio-Peace-Officer-Training-Academy</a:t>
            </a:r>
            <a:r>
              <a:rPr>
                <a:solidFill>
                  <a:srgbClr val="000000"/>
                </a:solidFill>
              </a:rP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54">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45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45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45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454">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454">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454">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54" grpId="1"/>
    </p:bldLst>
  </p:timing>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6" name="Title 1"/>
          <p:cNvSpPr txBox="1"/>
          <p:nvPr>
            <p:ph type="title"/>
          </p:nvPr>
        </p:nvSpPr>
        <p:spPr>
          <a:xfrm>
            <a:off x="3962400" y="274638"/>
            <a:ext cx="4495800" cy="1143001"/>
          </a:xfrm>
          <a:prstGeom prst="rect">
            <a:avLst/>
          </a:prstGeom>
        </p:spPr>
        <p:txBody>
          <a:bodyPr/>
          <a:lstStyle>
            <a:lvl1pPr algn="ctr">
              <a:defRPr>
                <a:solidFill>
                  <a:srgbClr val="000000"/>
                </a:solidFill>
              </a:defRPr>
            </a:lvl1pPr>
          </a:lstStyle>
          <a:p>
            <a:pPr/>
            <a:r>
              <a:t>Questions?</a:t>
            </a:r>
          </a:p>
        </p:txBody>
      </p:sp>
      <p:sp>
        <p:nvSpPr>
          <p:cNvPr id="457" name="Text Placeholder 2"/>
          <p:cNvSpPr txBox="1"/>
          <p:nvPr/>
        </p:nvSpPr>
        <p:spPr>
          <a:xfrm>
            <a:off x="3322320" y="1828800"/>
            <a:ext cx="5699760" cy="49530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gn="ctr">
              <a:lnSpc>
                <a:spcPct val="90000"/>
              </a:lnSpc>
              <a:spcBef>
                <a:spcPts val="600"/>
              </a:spcBef>
              <a:defRPr b="1" sz="2800"/>
            </a:pPr>
            <a:r>
              <a:t>Retired Officer Adam Gongwer</a:t>
            </a:r>
          </a:p>
          <a:p>
            <a:pPr marL="342900" indent="-342900" algn="ctr">
              <a:lnSpc>
                <a:spcPct val="90000"/>
              </a:lnSpc>
              <a:spcBef>
                <a:spcPts val="600"/>
              </a:spcBef>
              <a:defRPr b="1" i="1" sz="2800"/>
            </a:pPr>
            <a:r>
              <a:t>Ontario, Ohio Police</a:t>
            </a:r>
          </a:p>
          <a:p>
            <a:pPr marL="342900" indent="-342900" algn="ctr">
              <a:lnSpc>
                <a:spcPct val="90000"/>
              </a:lnSpc>
              <a:spcBef>
                <a:spcPts val="600"/>
              </a:spcBef>
              <a:defRPr b="1" sz="2800"/>
            </a:pPr>
          </a:p>
          <a:p>
            <a:pPr marL="342900" indent="-342900" algn="ctr">
              <a:lnSpc>
                <a:spcPct val="90000"/>
              </a:lnSpc>
              <a:spcBef>
                <a:spcPts val="600"/>
              </a:spcBef>
              <a:defRPr b="1" sz="2800"/>
            </a:pPr>
            <a:r>
              <a:t>SRO@SRO101.com</a:t>
            </a:r>
          </a:p>
          <a:p>
            <a:pPr marL="342900" indent="-342900" algn="ctr">
              <a:lnSpc>
                <a:spcPct val="90000"/>
              </a:lnSpc>
              <a:spcBef>
                <a:spcPts val="600"/>
              </a:spcBef>
              <a:defRPr b="1" sz="2800"/>
            </a:pPr>
          </a:p>
          <a:p>
            <a:pPr marL="342900" indent="-342900" algn="ctr">
              <a:lnSpc>
                <a:spcPct val="90000"/>
              </a:lnSpc>
              <a:spcBef>
                <a:spcPts val="600"/>
              </a:spcBef>
              <a:defRPr b="1" sz="2800"/>
            </a:pPr>
            <a:r>
              <a:t>419-571-1031</a:t>
            </a:r>
          </a:p>
          <a:p>
            <a:pPr marL="342900" indent="-342900" algn="ctr">
              <a:lnSpc>
                <a:spcPct val="90000"/>
              </a:lnSpc>
              <a:spcBef>
                <a:spcPts val="600"/>
              </a:spcBef>
              <a:defRPr b="1" sz="2800"/>
            </a:pPr>
          </a:p>
          <a:p>
            <a:pPr algn="ctr">
              <a:lnSpc>
                <a:spcPct val="90000"/>
              </a:lnSpc>
              <a:spcBef>
                <a:spcPts val="600"/>
              </a:spcBef>
              <a:defRPr b="1" i="1" sz="2800"/>
            </a:pPr>
            <a:r>
              <a:t>Download this powerpoint:</a:t>
            </a:r>
          </a:p>
          <a:p>
            <a:pPr marL="342900" indent="-342900">
              <a:lnSpc>
                <a:spcPct val="90000"/>
              </a:lnSpc>
              <a:spcBef>
                <a:spcPts val="600"/>
              </a:spcBef>
              <a:buSzPct val="100000"/>
              <a:buFont typeface="Arial"/>
              <a:buChar char="•"/>
              <a:defRPr b="1" sz="2800"/>
            </a:pPr>
          </a:p>
          <a:p>
            <a:pPr marL="342900" indent="-342900" algn="ctr">
              <a:lnSpc>
                <a:spcPct val="90000"/>
              </a:lnSpc>
              <a:spcBef>
                <a:spcPts val="600"/>
              </a:spcBef>
              <a:defRPr b="1" sz="2800">
                <a:solidFill>
                  <a:srgbClr val="FF0000"/>
                </a:solidFill>
              </a:defRPr>
            </a:pPr>
            <a:r>
              <a:t>Sro101.com (click on downloads)</a:t>
            </a:r>
          </a:p>
        </p:txBody>
      </p:sp>
      <p:sp>
        <p:nvSpPr>
          <p:cNvPr id="458" name="Text"/>
          <p:cNvSpPr txBox="1"/>
          <p:nvPr/>
        </p:nvSpPr>
        <p:spPr>
          <a:xfrm>
            <a:off x="4500879" y="3294379"/>
            <a:ext cx="142241"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200">
                <a:latin typeface="Times Roman"/>
                <a:ea typeface="Times Roman"/>
                <a:cs typeface="Times Roman"/>
                <a:sym typeface="Times Roman"/>
              </a:defRPr>
            </a:lvl1pPr>
          </a:lstStyle>
          <a:p>
            <a:pPr/>
            <a:r>
              <a: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itle 1"/>
          <p:cNvSpPr txBox="1"/>
          <p:nvPr>
            <p:ph type="title"/>
          </p:nvPr>
        </p:nvSpPr>
        <p:spPr>
          <a:prstGeom prst="rect">
            <a:avLst/>
          </a:prstGeom>
        </p:spPr>
        <p:txBody>
          <a:bodyPr/>
          <a:lstStyle/>
          <a:p>
            <a:pPr/>
            <a:r>
              <a:t>Oct 2013, Ontario OHIO</a:t>
            </a:r>
          </a:p>
        </p:txBody>
      </p:sp>
      <p:pic>
        <p:nvPicPr>
          <p:cNvPr id="147" name="Picture 3" descr="Picture 3"/>
          <p:cNvPicPr>
            <a:picLocks noChangeAspect="1"/>
          </p:cNvPicPr>
          <p:nvPr/>
        </p:nvPicPr>
        <p:blipFill>
          <a:blip r:embed="rId3">
            <a:extLst/>
          </a:blip>
          <a:stretch>
            <a:fillRect/>
          </a:stretch>
        </p:blipFill>
        <p:spPr>
          <a:xfrm>
            <a:off x="1219200" y="1371600"/>
            <a:ext cx="7150100" cy="42672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raining">
  <a:themeElements>
    <a:clrScheme name="Training">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raining">
      <a:majorFont>
        <a:latin typeface="Helvetica"/>
        <a:ea typeface="Helvetica"/>
        <a:cs typeface="Helvetica"/>
      </a:majorFont>
      <a:minorFont>
        <a:latin typeface="Calibri"/>
        <a:ea typeface="Calibri"/>
        <a:cs typeface="Calibri"/>
      </a:minorFont>
    </a:fontScheme>
    <a:fmtScheme name="Traini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raining">
  <a:themeElements>
    <a:clrScheme name="Training">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raining">
      <a:majorFont>
        <a:latin typeface="Helvetica"/>
        <a:ea typeface="Helvetica"/>
        <a:cs typeface="Helvetica"/>
      </a:majorFont>
      <a:minorFont>
        <a:latin typeface="Calibri"/>
        <a:ea typeface="Calibri"/>
        <a:cs typeface="Calibri"/>
      </a:minorFont>
    </a:fontScheme>
    <a:fmtScheme name="Traini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