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tags/tag4.xml" ContentType="application/vnd.openxmlformats-officedocument.presentationml.tags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1" r:id="rId2"/>
  </p:sldMasterIdLst>
  <p:notesMasterIdLst>
    <p:notesMasterId r:id="rId88"/>
  </p:notesMasterIdLst>
  <p:handoutMasterIdLst>
    <p:handoutMasterId r:id="rId89"/>
  </p:handoutMasterIdLst>
  <p:sldIdLst>
    <p:sldId id="649" r:id="rId3"/>
    <p:sldId id="642" r:id="rId4"/>
    <p:sldId id="537" r:id="rId5"/>
    <p:sldId id="538" r:id="rId6"/>
    <p:sldId id="539" r:id="rId7"/>
    <p:sldId id="633" r:id="rId8"/>
    <p:sldId id="634" r:id="rId9"/>
    <p:sldId id="635" r:id="rId10"/>
    <p:sldId id="617" r:id="rId11"/>
    <p:sldId id="650" r:id="rId12"/>
    <p:sldId id="614" r:id="rId13"/>
    <p:sldId id="643" r:id="rId14"/>
    <p:sldId id="632" r:id="rId15"/>
    <p:sldId id="578" r:id="rId16"/>
    <p:sldId id="572" r:id="rId17"/>
    <p:sldId id="576" r:id="rId18"/>
    <p:sldId id="647" r:id="rId19"/>
    <p:sldId id="598" r:id="rId20"/>
    <p:sldId id="575" r:id="rId21"/>
    <p:sldId id="574" r:id="rId22"/>
    <p:sldId id="535" r:id="rId23"/>
    <p:sldId id="536" r:id="rId24"/>
    <p:sldId id="599" r:id="rId25"/>
    <p:sldId id="652" r:id="rId26"/>
    <p:sldId id="600" r:id="rId27"/>
    <p:sldId id="653" r:id="rId28"/>
    <p:sldId id="654" r:id="rId29"/>
    <p:sldId id="579" r:id="rId30"/>
    <p:sldId id="609" r:id="rId31"/>
    <p:sldId id="610" r:id="rId32"/>
    <p:sldId id="611" r:id="rId33"/>
    <p:sldId id="604" r:id="rId34"/>
    <p:sldId id="605" r:id="rId35"/>
    <p:sldId id="606" r:id="rId36"/>
    <p:sldId id="607" r:id="rId37"/>
    <p:sldId id="601" r:id="rId38"/>
    <p:sldId id="602" r:id="rId39"/>
    <p:sldId id="603" r:id="rId40"/>
    <p:sldId id="615" r:id="rId41"/>
    <p:sldId id="644" r:id="rId42"/>
    <p:sldId id="594" r:id="rId43"/>
    <p:sldId id="593" r:id="rId44"/>
    <p:sldId id="592" r:id="rId45"/>
    <p:sldId id="619" r:id="rId46"/>
    <p:sldId id="621" r:id="rId47"/>
    <p:sldId id="651" r:id="rId48"/>
    <p:sldId id="591" r:id="rId49"/>
    <p:sldId id="624" r:id="rId50"/>
    <p:sldId id="625" r:id="rId51"/>
    <p:sldId id="626" r:id="rId52"/>
    <p:sldId id="628" r:id="rId53"/>
    <p:sldId id="616" r:id="rId54"/>
    <p:sldId id="573" r:id="rId55"/>
    <p:sldId id="554" r:id="rId56"/>
    <p:sldId id="556" r:id="rId57"/>
    <p:sldId id="557" r:id="rId58"/>
    <p:sldId id="648" r:id="rId59"/>
    <p:sldId id="560" r:id="rId60"/>
    <p:sldId id="563" r:id="rId61"/>
    <p:sldId id="566" r:id="rId62"/>
    <p:sldId id="568" r:id="rId63"/>
    <p:sldId id="570" r:id="rId64"/>
    <p:sldId id="597" r:id="rId65"/>
    <p:sldId id="612" r:id="rId66"/>
    <p:sldId id="640" r:id="rId67"/>
    <p:sldId id="596" r:id="rId68"/>
    <p:sldId id="613" r:id="rId69"/>
    <p:sldId id="622" r:id="rId70"/>
    <p:sldId id="595" r:id="rId71"/>
    <p:sldId id="641" r:id="rId72"/>
    <p:sldId id="623" r:id="rId73"/>
    <p:sldId id="630" r:id="rId74"/>
    <p:sldId id="631" r:id="rId75"/>
    <p:sldId id="636" r:id="rId76"/>
    <p:sldId id="637" r:id="rId77"/>
    <p:sldId id="638" r:id="rId78"/>
    <p:sldId id="545" r:id="rId79"/>
    <p:sldId id="548" r:id="rId80"/>
    <p:sldId id="547" r:id="rId81"/>
    <p:sldId id="549" r:id="rId82"/>
    <p:sldId id="550" r:id="rId83"/>
    <p:sldId id="551" r:id="rId84"/>
    <p:sldId id="646" r:id="rId85"/>
    <p:sldId id="655" r:id="rId86"/>
    <p:sldId id="546" r:id="rId8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lnSpc>
        <a:spcPct val="70000"/>
      </a:lnSpc>
      <a:spcBef>
        <a:spcPct val="0"/>
      </a:spcBef>
      <a:spcAft>
        <a:spcPct val="0"/>
      </a:spcAft>
      <a:defRPr kumimoji="1" sz="4000" b="1" kern="1200">
        <a:solidFill>
          <a:srgbClr val="0033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70000"/>
      </a:lnSpc>
      <a:spcBef>
        <a:spcPct val="0"/>
      </a:spcBef>
      <a:spcAft>
        <a:spcPct val="0"/>
      </a:spcAft>
      <a:defRPr kumimoji="1" sz="4000" b="1" kern="1200">
        <a:solidFill>
          <a:srgbClr val="0033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70000"/>
      </a:lnSpc>
      <a:spcBef>
        <a:spcPct val="0"/>
      </a:spcBef>
      <a:spcAft>
        <a:spcPct val="0"/>
      </a:spcAft>
      <a:defRPr kumimoji="1" sz="4000" b="1" kern="1200">
        <a:solidFill>
          <a:srgbClr val="0033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70000"/>
      </a:lnSpc>
      <a:spcBef>
        <a:spcPct val="0"/>
      </a:spcBef>
      <a:spcAft>
        <a:spcPct val="0"/>
      </a:spcAft>
      <a:defRPr kumimoji="1" sz="4000" b="1" kern="1200">
        <a:solidFill>
          <a:srgbClr val="0033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70000"/>
      </a:lnSpc>
      <a:spcBef>
        <a:spcPct val="0"/>
      </a:spcBef>
      <a:spcAft>
        <a:spcPct val="0"/>
      </a:spcAft>
      <a:defRPr kumimoji="1" sz="4000" b="1" kern="1200">
        <a:solidFill>
          <a:srgbClr val="0033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4000" b="1" kern="1200">
        <a:solidFill>
          <a:srgbClr val="0033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4000" b="1" kern="1200">
        <a:solidFill>
          <a:srgbClr val="0033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4000" b="1" kern="1200">
        <a:solidFill>
          <a:srgbClr val="0033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4000" b="1" kern="1200">
        <a:solidFill>
          <a:srgbClr val="0033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FF"/>
    <a:srgbClr val="FFFF00"/>
    <a:srgbClr val="00CC00"/>
    <a:srgbClr val="003399"/>
    <a:srgbClr val="336699"/>
    <a:srgbClr val="008080"/>
    <a:srgbClr val="0099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73684" autoAdjust="0"/>
  </p:normalViewPr>
  <p:slideViewPr>
    <p:cSldViewPr>
      <p:cViewPr varScale="1">
        <p:scale>
          <a:sx n="79" d="100"/>
          <a:sy n="79" d="100"/>
        </p:scale>
        <p:origin x="20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545B0F4-6A02-4BE0-A903-2B751989263F}" type="datetime1">
              <a:rPr lang="en-US"/>
              <a:pPr/>
              <a:t>8/3/2022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156D48F-A9B4-41D6-B277-4C345BE4D1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92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CEABCC3-D0E4-4F4F-A2A9-5D7B19A0E70E}" type="datetime1">
              <a:rPr lang="en-US"/>
              <a:pPr/>
              <a:t>8/3/2022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B13B002-71F2-4F6E-B911-4452B48DB6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061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-15 minutes</a:t>
            </a:r>
          </a:p>
          <a:p>
            <a:r>
              <a:rPr lang="en-US" dirty="0" smtClean="0"/>
              <a:t>As they come in……on screen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58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58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01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5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03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</a:p>
          <a:p>
            <a:r>
              <a:rPr lang="en-US" dirty="0" smtClean="0"/>
              <a:t>13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16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r>
              <a:rPr lang="en-US" baseline="0" dirty="0" smtClean="0"/>
              <a:t> of Crisis Negotiation</a:t>
            </a:r>
          </a:p>
          <a:p>
            <a:r>
              <a:rPr lang="en-US" baseline="0" dirty="0" smtClean="0"/>
              <a:t>16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28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Types of People</a:t>
            </a:r>
          </a:p>
          <a:p>
            <a:r>
              <a:rPr lang="en-US" dirty="0" smtClean="0"/>
              <a:t>18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13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18.5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5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Types of People</a:t>
            </a:r>
          </a:p>
          <a:p>
            <a:r>
              <a:rPr lang="en-US" dirty="0" smtClean="0"/>
              <a:t>19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82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Tell-Tale signs during a crisis</a:t>
            </a:r>
          </a:p>
          <a:p>
            <a:r>
              <a:rPr lang="en-US" dirty="0" smtClean="0"/>
              <a:t>21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4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-5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5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Communication Suggestions</a:t>
            </a:r>
          </a:p>
          <a:p>
            <a:r>
              <a:rPr lang="en-US" dirty="0" smtClean="0"/>
              <a:t>24 Min</a:t>
            </a:r>
          </a:p>
          <a:p>
            <a:endParaRPr lang="en-US" dirty="0" smtClean="0"/>
          </a:p>
          <a:p>
            <a:r>
              <a:rPr lang="en-US" dirty="0" smtClean="0"/>
              <a:t>Yelling vs. Whispering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06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Communication Suggestions</a:t>
            </a:r>
          </a:p>
          <a:p>
            <a:r>
              <a:rPr lang="en-US" dirty="0" smtClean="0"/>
              <a:t>25 Min</a:t>
            </a:r>
          </a:p>
          <a:p>
            <a:endParaRPr lang="en-US" dirty="0" smtClean="0"/>
          </a:p>
          <a:p>
            <a:r>
              <a:rPr lang="en-US" dirty="0" err="1" smtClean="0"/>
              <a:t>Bre</a:t>
            </a:r>
            <a:r>
              <a:rPr lang="en-US" dirty="0" smtClean="0"/>
              <a:t> example: Choir class, high fives, always</a:t>
            </a:r>
            <a:r>
              <a:rPr lang="en-US" baseline="0" dirty="0" smtClean="0"/>
              <a:t> smiles, contagious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7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Communication Suggestions</a:t>
            </a:r>
          </a:p>
          <a:p>
            <a:r>
              <a:rPr lang="en-US" dirty="0" smtClean="0"/>
              <a:t>26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41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Communication Suggestions</a:t>
            </a:r>
          </a:p>
          <a:p>
            <a:r>
              <a:rPr lang="en-US" dirty="0" smtClean="0"/>
              <a:t>28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7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Communication Suggestions</a:t>
            </a:r>
          </a:p>
          <a:p>
            <a:r>
              <a:rPr lang="en-US" dirty="0" smtClean="0"/>
              <a:t>29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33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Communication Suggestions</a:t>
            </a:r>
          </a:p>
          <a:p>
            <a:r>
              <a:rPr lang="en-US" dirty="0" smtClean="0"/>
              <a:t>30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33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Communication Suggestions</a:t>
            </a:r>
          </a:p>
          <a:p>
            <a:r>
              <a:rPr lang="en-US" dirty="0" smtClean="0"/>
              <a:t>31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33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Communication Suggestions</a:t>
            </a:r>
          </a:p>
          <a:p>
            <a:r>
              <a:rPr lang="en-US" dirty="0" smtClean="0"/>
              <a:t>32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33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Things Never to Say to Anyone</a:t>
            </a:r>
          </a:p>
          <a:p>
            <a:r>
              <a:rPr lang="en-US" dirty="0" smtClean="0"/>
              <a:t>33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Things Never to Say to Anyone</a:t>
            </a:r>
          </a:p>
          <a:p>
            <a:r>
              <a:rPr lang="en-US" dirty="0" smtClean="0"/>
              <a:t>34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E50FD8-752D-4D67-A037-62B5666A7DDA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314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Things Never to Say to Anyone</a:t>
            </a:r>
          </a:p>
          <a:p>
            <a:r>
              <a:rPr lang="en-US" dirty="0" smtClean="0"/>
              <a:t>36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Things Never to Say to Anyone</a:t>
            </a:r>
          </a:p>
          <a:p>
            <a:r>
              <a:rPr lang="en-US" dirty="0" smtClean="0"/>
              <a:t>38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Things Never to Say to Anyone</a:t>
            </a:r>
          </a:p>
          <a:p>
            <a:r>
              <a:rPr lang="en-US" dirty="0" smtClean="0"/>
              <a:t>40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Things Never to Say to Anyone</a:t>
            </a:r>
          </a:p>
          <a:p>
            <a:r>
              <a:rPr lang="en-US" dirty="0" smtClean="0"/>
              <a:t>42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8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Things Never to Say to Anyone</a:t>
            </a:r>
          </a:p>
          <a:p>
            <a:r>
              <a:rPr lang="en-US" dirty="0" smtClean="0"/>
              <a:t>44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8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Things Never to Say to Anyone</a:t>
            </a:r>
          </a:p>
          <a:p>
            <a:r>
              <a:rPr lang="en-US" dirty="0" smtClean="0"/>
              <a:t>46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8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Things Never to Say to Anyone</a:t>
            </a:r>
          </a:p>
          <a:p>
            <a:r>
              <a:rPr lang="en-US" dirty="0" smtClean="0"/>
              <a:t>48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8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Things Never to Say to Anyone</a:t>
            </a:r>
          </a:p>
          <a:p>
            <a:r>
              <a:rPr lang="en-US" dirty="0" smtClean="0"/>
              <a:t>50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8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Things Never to Say to Anyone</a:t>
            </a:r>
          </a:p>
          <a:p>
            <a:r>
              <a:rPr lang="en-US" dirty="0" smtClean="0"/>
              <a:t>52</a:t>
            </a:r>
            <a:r>
              <a:rPr lang="en-US" baseline="0" dirty="0" smtClean="0"/>
              <a:t>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8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845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“WHY” of Behavior</a:t>
            </a:r>
          </a:p>
          <a:p>
            <a:endParaRPr lang="en-US" dirty="0" smtClean="0"/>
          </a:p>
          <a:p>
            <a:r>
              <a:rPr lang="en-US" dirty="0" smtClean="0"/>
              <a:t>Just World:</a:t>
            </a:r>
          </a:p>
          <a:p>
            <a:r>
              <a:rPr lang="en-US" dirty="0" smtClean="0"/>
              <a:t>"You got what was coming to you“</a:t>
            </a:r>
          </a:p>
          <a:p>
            <a:r>
              <a:rPr lang="en-US" dirty="0" smtClean="0"/>
              <a:t>"What goes around comes around“</a:t>
            </a:r>
          </a:p>
          <a:p>
            <a:r>
              <a:rPr lang="en-US" dirty="0" smtClean="0"/>
              <a:t>"chickens come home to roost“</a:t>
            </a:r>
          </a:p>
          <a:p>
            <a:r>
              <a:rPr lang="en-US" smtClean="0"/>
              <a:t>"</a:t>
            </a:r>
            <a:r>
              <a:rPr lang="en-US" dirty="0" smtClean="0"/>
              <a:t>You reap what </a:t>
            </a:r>
            <a:r>
              <a:rPr lang="en-US" smtClean="0"/>
              <a:t>you sow“</a:t>
            </a:r>
          </a:p>
          <a:p>
            <a:endParaRPr lang="en-US" dirty="0" smtClean="0"/>
          </a:p>
          <a:p>
            <a:r>
              <a:rPr lang="en-US" dirty="0" smtClean="0"/>
              <a:t>8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531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Recognize the “NEEDS”</a:t>
            </a:r>
          </a:p>
          <a:p>
            <a:r>
              <a:rPr lang="en-US" dirty="0" smtClean="0"/>
              <a:t>11 Min</a:t>
            </a:r>
          </a:p>
          <a:p>
            <a:endParaRPr lang="en-US" dirty="0" smtClean="0"/>
          </a:p>
          <a:p>
            <a:r>
              <a:rPr lang="en-US" dirty="0" smtClean="0"/>
              <a:t>Turtle Feeding Example: Sleeps, Lives under Tunnel, only eats when feeling safe…..What are kids missing in this needs list?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453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“NEED” Satisfaction Sequence</a:t>
            </a:r>
          </a:p>
          <a:p>
            <a:r>
              <a:rPr lang="en-US" dirty="0" smtClean="0"/>
              <a:t>12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78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“NEED” Satisfaction Sequence</a:t>
            </a:r>
          </a:p>
          <a:p>
            <a:r>
              <a:rPr lang="en-US" dirty="0" smtClean="0"/>
              <a:t>15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78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“NEED” Satisfaction Sequence</a:t>
            </a:r>
          </a:p>
          <a:p>
            <a:r>
              <a:rPr lang="en-US" dirty="0" smtClean="0"/>
              <a:t>20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78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“NEED” Satisfaction Sequence</a:t>
            </a:r>
          </a:p>
          <a:p>
            <a:r>
              <a:rPr lang="en-US" dirty="0" smtClean="0"/>
              <a:t>20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78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Kinesics: Reading Behaviors/Clues</a:t>
            </a:r>
          </a:p>
          <a:p>
            <a:r>
              <a:rPr lang="en-US" dirty="0" smtClean="0"/>
              <a:t>24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368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Kinesics: Reading Behaviors/Clues</a:t>
            </a:r>
          </a:p>
          <a:p>
            <a:r>
              <a:rPr lang="en-US" dirty="0" smtClean="0"/>
              <a:t>30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368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Kinesics: Reading Behaviors/Clues</a:t>
            </a:r>
          </a:p>
          <a:p>
            <a:r>
              <a:rPr lang="en-US" dirty="0" smtClean="0"/>
              <a:t>35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368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Kinesics: Reading Behaviors/Clues</a:t>
            </a:r>
          </a:p>
          <a:p>
            <a:r>
              <a:rPr lang="en-US" dirty="0" smtClean="0"/>
              <a:t>44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36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BE13DE-23ED-44C9-A97B-9DA931510BE3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Training received since 2006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2 Min</a:t>
            </a:r>
          </a:p>
        </p:txBody>
      </p:sp>
    </p:spTree>
    <p:extLst>
      <p:ext uri="{BB962C8B-B14F-4D97-AF65-F5344CB8AC3E}">
        <p14:creationId xmlns:p14="http://schemas.microsoft.com/office/powerpoint/2010/main" val="33310952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Kinesics: Reading Behaviors/Clues</a:t>
            </a:r>
          </a:p>
          <a:p>
            <a:r>
              <a:rPr lang="en-US" dirty="0" smtClean="0"/>
              <a:t>50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368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Behavioral Change Stairway</a:t>
            </a:r>
          </a:p>
          <a:p>
            <a:r>
              <a:rPr lang="en-US" dirty="0" smtClean="0"/>
              <a:t>1</a:t>
            </a:r>
            <a:r>
              <a:rPr lang="en-US" baseline="0" dirty="0" smtClean="0"/>
              <a:t>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549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Want them to know how difficult it is to negotiate a point that you personally don't agree with like religion.  Or even more difficult, negotiate a point that makes no sense because the suspect took drugs/alcohol or they didn't take prescribed pills and now they want to argue why chickens are actually amphibians and not reptiles because McDonalds is closed.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2 Min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696D34-AD0A-4541-841E-0D49A66949B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682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Listening Skills </a:t>
            </a:r>
          </a:p>
          <a:p>
            <a:r>
              <a:rPr lang="en-US" dirty="0" smtClean="0"/>
              <a:t>3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413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Listening Skills </a:t>
            </a:r>
          </a:p>
          <a:p>
            <a:r>
              <a:rPr lang="en-US" dirty="0" smtClean="0"/>
              <a:t>4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886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52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Listening Skills </a:t>
            </a:r>
          </a:p>
          <a:p>
            <a:r>
              <a:rPr lang="en-US" dirty="0" smtClean="0"/>
              <a:t>9</a:t>
            </a:r>
            <a:r>
              <a:rPr lang="en-US" baseline="0" dirty="0" smtClean="0"/>
              <a:t>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065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Listening Skills </a:t>
            </a:r>
          </a:p>
          <a:p>
            <a:r>
              <a:rPr lang="en-US" dirty="0" smtClean="0"/>
              <a:t>10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069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Listening Skills </a:t>
            </a:r>
          </a:p>
          <a:p>
            <a:r>
              <a:rPr lang="en-US" dirty="0" smtClean="0"/>
              <a:t>11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528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Listening Skills </a:t>
            </a:r>
          </a:p>
          <a:p>
            <a:r>
              <a:rPr lang="en-US" dirty="0" smtClean="0"/>
              <a:t>12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6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82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Listening Skills </a:t>
            </a:r>
          </a:p>
          <a:p>
            <a:r>
              <a:rPr lang="en-US" dirty="0" smtClean="0"/>
              <a:t>13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555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Phrases that Establish Empathy</a:t>
            </a:r>
          </a:p>
          <a:p>
            <a:r>
              <a:rPr lang="en-US" dirty="0" smtClean="0"/>
              <a:t>13.5 Min</a:t>
            </a:r>
          </a:p>
          <a:p>
            <a:endParaRPr lang="en-US" dirty="0" smtClean="0"/>
          </a:p>
          <a:p>
            <a:r>
              <a:rPr lang="en-US" dirty="0" smtClean="0"/>
              <a:t>Why?</a:t>
            </a:r>
            <a:r>
              <a:rPr lang="en-US" baseline="0" dirty="0" smtClean="0"/>
              <a:t> Because it shows the other person that you are deeply interested in what they said. Does not show blame.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612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Phrases that Establish Empathy</a:t>
            </a:r>
          </a:p>
          <a:p>
            <a:pPr defTabSz="931774">
              <a:defRPr/>
            </a:pPr>
            <a:r>
              <a:rPr lang="en-US" dirty="0" smtClean="0"/>
              <a:t>15 Min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85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Phrases that Establish Empathy</a:t>
            </a:r>
          </a:p>
          <a:p>
            <a:pPr defTabSz="931774">
              <a:defRPr/>
            </a:pPr>
            <a:r>
              <a:rPr lang="en-US" dirty="0" smtClean="0"/>
              <a:t>16 Min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85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Steps to Persuasion</a:t>
            </a:r>
          </a:p>
          <a:p>
            <a:r>
              <a:rPr lang="en-US" dirty="0" smtClean="0"/>
              <a:t>20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750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Steps to Persuasion</a:t>
            </a:r>
          </a:p>
          <a:p>
            <a:r>
              <a:rPr lang="en-US" dirty="0" smtClean="0"/>
              <a:t>25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8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Steps to Persuasion</a:t>
            </a:r>
          </a:p>
          <a:p>
            <a:r>
              <a:rPr lang="en-US" dirty="0" smtClean="0"/>
              <a:t>29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8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Negotiation Strategy &amp; Tactics</a:t>
            </a:r>
          </a:p>
          <a:p>
            <a:r>
              <a:rPr lang="en-US" dirty="0" smtClean="0"/>
              <a:t>35 Min</a:t>
            </a:r>
          </a:p>
          <a:p>
            <a:endParaRPr lang="en-US" dirty="0" smtClean="0"/>
          </a:p>
          <a:p>
            <a:r>
              <a:rPr lang="en-US" dirty="0" smtClean="0"/>
              <a:t>Whisper during a verbal argument and see if it lowers the other’s voice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29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Negotiation Strategy &amp; Tactics</a:t>
            </a:r>
          </a:p>
          <a:p>
            <a:r>
              <a:rPr lang="en-US" dirty="0" smtClean="0"/>
              <a:t>35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29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Negotiation Strategy &amp; Tactics</a:t>
            </a:r>
          </a:p>
          <a:p>
            <a:r>
              <a:rPr lang="en-US" dirty="0" smtClean="0"/>
              <a:t>37</a:t>
            </a:r>
            <a:r>
              <a:rPr lang="en-US" baseline="0" dirty="0" smtClean="0"/>
              <a:t>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2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1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JV De-Escalation from http://de-escalate.org/</a:t>
            </a:r>
          </a:p>
          <a:p>
            <a:r>
              <a:rPr lang="en-US" dirty="0" smtClean="0"/>
              <a:t>41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3274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JV De-Escalation from http://de-escalate.org/</a:t>
            </a:r>
          </a:p>
          <a:p>
            <a:r>
              <a:rPr lang="en-US" dirty="0" smtClean="0"/>
              <a:t>44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327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1159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46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46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47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7015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3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Microsoft </a:t>
            </a:r>
            <a:r>
              <a:rPr lang="en-US" b="1" smtClean="0">
                <a:cs typeface="Arial" charset="0"/>
              </a:rPr>
              <a:t>Engineering Excellence</a:t>
            </a:r>
            <a:endParaRPr lang="en-US" smtClean="0">
              <a:cs typeface="Arial" charset="0"/>
            </a:endParaRPr>
          </a:p>
        </p:txBody>
      </p:sp>
      <p:sp>
        <p:nvSpPr>
          <p:cNvPr id="106498" name="Rectangle 25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Microsoft Confidential</a:t>
            </a:r>
          </a:p>
        </p:txBody>
      </p:sp>
      <p:sp>
        <p:nvSpPr>
          <p:cNvPr id="106499" name="Rectangle 2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2DB77D-D02D-4209-98A8-BB115301D81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US">
              <a:cs typeface="Arial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4587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819" y="4199520"/>
            <a:ext cx="6400236" cy="467886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785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29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EABCC3-D0E4-4F4F-A2A9-5D7B19A0E70E}" type="datetime1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3B002-71F2-4F6E-B911-4452B48DB6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5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82186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3079-95AF-40CD-9368-D0A0CBC3224E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CAB-073C-4ADE-B74E-3FF7EB59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3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3079-95AF-40CD-9368-D0A0CBC3224E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CAB-073C-4ADE-B74E-3FF7EB59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6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3079-95AF-40CD-9368-D0A0CBC3224E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CAB-073C-4ADE-B74E-3FF7EB59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3079-95AF-40CD-9368-D0A0CBC3224E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CAB-073C-4ADE-B74E-3FF7EB59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0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3079-95AF-40CD-9368-D0A0CBC3224E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CAB-073C-4ADE-B74E-3FF7EB59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02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3079-95AF-40CD-9368-D0A0CBC3224E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CAB-073C-4ADE-B74E-3FF7EB59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52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3079-95AF-40CD-9368-D0A0CBC3224E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CAB-073C-4ADE-B74E-3FF7EB59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76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3079-95AF-40CD-9368-D0A0CBC3224E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CAB-073C-4ADE-B74E-3FF7EB59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20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3079-95AF-40CD-9368-D0A0CBC3224E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CAB-073C-4ADE-B74E-3FF7EB59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5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3079-95AF-40CD-9368-D0A0CBC3224E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CAB-073C-4ADE-B74E-3FF7EB59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0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28FF43E4-E6E6-42B3-9639-6E2E1886A8E4}" type="datetimeFigureOut">
              <a:rPr kumimoji="0" lang="en-US" sz="1800" b="0">
                <a:solidFill>
                  <a:prstClr val="black"/>
                </a:solidFill>
              </a:rPr>
              <a:pPr eaLnBrk="1" hangingPunct="1">
                <a:lnSpc>
                  <a:spcPct val="100000"/>
                </a:lnSpc>
                <a:defRPr/>
              </a:pPr>
              <a:t>8/3/2022</a:t>
            </a:fld>
            <a:endParaRPr kumimoji="0" lang="en-US" sz="1800" b="0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endParaRPr kumimoji="0" lang="en-US" sz="1800" b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60F7557A-4D7C-4C1F-80C3-A4D7EAC6BDDC}" type="slidenum">
              <a:rPr kumimoji="0" lang="en-US" sz="1800" b="0">
                <a:solidFill>
                  <a:prstClr val="black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endParaRPr kumimoji="0" lang="en-US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658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911F824A-72AD-4216-B07B-A397385CE3C3}" type="datetimeFigureOut">
              <a:rPr kumimoji="0" lang="en-US" sz="1800" b="0">
                <a:solidFill>
                  <a:prstClr val="black"/>
                </a:solidFill>
              </a:rPr>
              <a:pPr eaLnBrk="1" hangingPunct="1">
                <a:lnSpc>
                  <a:spcPct val="100000"/>
                </a:lnSpc>
                <a:defRPr/>
              </a:pPr>
              <a:t>8/3/2022</a:t>
            </a:fld>
            <a:endParaRPr kumimoji="0" lang="en-US" sz="1800" b="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endParaRPr kumimoji="0" lang="en-US" sz="1800" b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CF6CE3A3-A98A-4B09-A803-974B37B41A91}" type="slidenum">
              <a:rPr kumimoji="0" lang="en-US" sz="1800" b="0">
                <a:solidFill>
                  <a:prstClr val="black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endParaRPr kumimoji="0" lang="en-US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11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BCB9ABF7-60CA-4682-AD68-FFCE9BA466D3}" type="datetimeFigureOut">
              <a:rPr kumimoji="0" lang="en-US" sz="1800" b="0">
                <a:solidFill>
                  <a:prstClr val="black"/>
                </a:solidFill>
              </a:rPr>
              <a:pPr eaLnBrk="1" hangingPunct="1">
                <a:lnSpc>
                  <a:spcPct val="100000"/>
                </a:lnSpc>
                <a:defRPr/>
              </a:pPr>
              <a:t>8/3/2022</a:t>
            </a:fld>
            <a:endParaRPr kumimoji="0" lang="en-US" sz="1800" b="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endParaRPr kumimoji="0" lang="en-US" sz="1800" b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1364CA8E-952F-42B5-A23A-BBAB0CAF75E5}" type="slidenum">
              <a:rPr kumimoji="0" lang="en-US" sz="1800" b="0">
                <a:solidFill>
                  <a:prstClr val="black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endParaRPr kumimoji="0" lang="en-US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63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1D6F25E8-70BF-46E1-B955-19BEF73CCDCA}" type="datetimeFigureOut">
              <a:rPr kumimoji="0" lang="en-US" sz="1800" b="0">
                <a:solidFill>
                  <a:prstClr val="black"/>
                </a:solidFill>
              </a:rPr>
              <a:pPr eaLnBrk="1" hangingPunct="1">
                <a:lnSpc>
                  <a:spcPct val="100000"/>
                </a:lnSpc>
                <a:defRPr/>
              </a:pPr>
              <a:t>8/3/2022</a:t>
            </a:fld>
            <a:endParaRPr kumimoji="0" lang="en-US" sz="1800" b="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endParaRPr kumimoji="0" lang="en-US" sz="1800" b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597E0003-ADBD-4BC9-AF7D-1577CCA777CE}" type="slidenum">
              <a:rPr kumimoji="0" lang="en-US" sz="1800" b="0">
                <a:solidFill>
                  <a:prstClr val="black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endParaRPr kumimoji="0" lang="en-US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974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1011FF0B-1CE5-4955-9031-6A42BBDBC917}" type="datetimeFigureOut">
              <a:rPr kumimoji="0" lang="en-US" sz="1800" b="0">
                <a:solidFill>
                  <a:prstClr val="black"/>
                </a:solidFill>
              </a:rPr>
              <a:pPr eaLnBrk="1" hangingPunct="1">
                <a:lnSpc>
                  <a:spcPct val="100000"/>
                </a:lnSpc>
                <a:defRPr/>
              </a:pPr>
              <a:t>8/3/2022</a:t>
            </a:fld>
            <a:endParaRPr kumimoji="0" lang="en-US" sz="1800" b="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endParaRPr kumimoji="0" lang="en-US" sz="1800" b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0942CF7B-31C6-4174-BBA1-5517323BCCC9}" type="slidenum">
              <a:rPr kumimoji="0" lang="en-US" sz="1800" b="0">
                <a:solidFill>
                  <a:prstClr val="black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endParaRPr kumimoji="0" lang="en-US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420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8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1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3079-95AF-40CD-9368-D0A0CBC3224E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CAB-073C-4ADE-B74E-3FF7EB59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5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254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en-US" sz="4400" kern="1200" dirty="0">
          <a:solidFill>
            <a:schemeClr val="tx1"/>
          </a:solidFill>
          <a:latin typeface="Impact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03079-95AF-40CD-9368-D0A0CBC3224E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CCAB-073C-4ADE-B74E-3FF7EB59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8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mailto:SRO@SRO101.co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in the Mirror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8077200" cy="4543425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First Name, Assignment, Length of Service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Why are you here?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Are you an </a:t>
            </a:r>
            <a:r>
              <a:rPr lang="en-US" i="1" u="sng" dirty="0" smtClean="0"/>
              <a:t>effective</a:t>
            </a:r>
            <a:r>
              <a:rPr lang="en-US" dirty="0" smtClean="0"/>
              <a:t> communicator?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Why aren’t you better?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What’s the most important communication skill?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What skill do most people lack?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5057795" cy="488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C00000"/>
                </a:solidFill>
              </a:rPr>
              <a:t>On a piece of paper….</a:t>
            </a:r>
            <a:endParaRPr lang="en-US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1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De-Escalation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Tools?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Safety? (yours first, then others)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Relationships? (work </a:t>
            </a:r>
            <a:r>
              <a:rPr lang="en-US" dirty="0" err="1" smtClean="0"/>
              <a:t>vs</a:t>
            </a:r>
            <a:r>
              <a:rPr lang="en-US" dirty="0" smtClean="0"/>
              <a:t> personal)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Complaints (public scrutiny)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CRISIS, PEOPLE, COMMUNICATION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ri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19907"/>
            <a:ext cx="6705600" cy="535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7150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Crisis, People &amp; Communication </a:t>
            </a:r>
            <a:r>
              <a:rPr lang="en-US" sz="1400" dirty="0" smtClean="0">
                <a:solidFill>
                  <a:srgbClr val="C00000"/>
                </a:solidFill>
              </a:rPr>
              <a:t>2.25 Min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8029575" cy="448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029200"/>
            <a:ext cx="8077200" cy="44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"Bridge" by Ting </a:t>
            </a:r>
            <a:r>
              <a:rPr lang="en-US" sz="1600" b="0" dirty="0" err="1"/>
              <a:t>Chian</a:t>
            </a:r>
            <a:r>
              <a:rPr lang="en-US" sz="1600" b="0" dirty="0"/>
              <a:t> </a:t>
            </a:r>
            <a:r>
              <a:rPr lang="en-US" sz="1600" b="0" dirty="0" err="1"/>
              <a:t>Tey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1600" b="0" dirty="0"/>
              <a:t>Disney </a:t>
            </a:r>
            <a:r>
              <a:rPr lang="en-US" sz="1600" b="0" dirty="0" smtClean="0"/>
              <a:t>Favorite</a:t>
            </a:r>
            <a:endParaRPr lang="en-US" sz="16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847344" y="5372100"/>
            <a:ext cx="8077200" cy="26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https://youtu.be/_</a:t>
            </a:r>
            <a:r>
              <a:rPr lang="en-US" sz="1600" dirty="0" smtClean="0"/>
              <a:t>X_AfRk9F9w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5310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phases of acting out behav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"/>
            <a:ext cx="8305800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971800" y="1904999"/>
            <a:ext cx="2057400" cy="1704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72878" y="2209800"/>
            <a:ext cx="2209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5175" y="685800"/>
            <a:ext cx="1655005" cy="532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685800"/>
            <a:ext cx="1589089" cy="532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Avoid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3385345" y="1218062"/>
            <a:ext cx="272255" cy="686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858000" y="1218062"/>
            <a:ext cx="533400" cy="991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1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 idx="4294967295"/>
          </p:nvPr>
        </p:nvSpPr>
        <p:spPr>
          <a:xfrm>
            <a:off x="762000" y="274638"/>
            <a:ext cx="8382000" cy="1143000"/>
          </a:xfrm>
        </p:spPr>
        <p:txBody>
          <a:bodyPr/>
          <a:lstStyle/>
          <a:p>
            <a:r>
              <a:rPr dirty="0"/>
              <a:t>Could this lead to a crisis incident?</a:t>
            </a:r>
            <a:endParaRPr lang="es-MX" dirty="0"/>
          </a:p>
        </p:txBody>
      </p:sp>
      <p:sp>
        <p:nvSpPr>
          <p:cNvPr id="1146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Disgruntled Parents</a:t>
            </a:r>
          </a:p>
          <a:p>
            <a:r>
              <a:rPr lang="en-US" dirty="0" smtClean="0"/>
              <a:t>School Bus</a:t>
            </a:r>
          </a:p>
          <a:p>
            <a:r>
              <a:rPr lang="en-US" dirty="0" smtClean="0"/>
              <a:t>Teacher’s death</a:t>
            </a:r>
          </a:p>
          <a:p>
            <a:r>
              <a:rPr lang="en-US" dirty="0" smtClean="0"/>
              <a:t>Evacuation Panic</a:t>
            </a:r>
          </a:p>
          <a:p>
            <a:r>
              <a:rPr lang="en-US" dirty="0" smtClean="0"/>
              <a:t>Labor unrest</a:t>
            </a:r>
          </a:p>
          <a:p>
            <a:r>
              <a:rPr lang="en-US" dirty="0" smtClean="0"/>
              <a:t>Ethnic disturbance</a:t>
            </a:r>
          </a:p>
          <a:p>
            <a:r>
              <a:rPr lang="en-US" dirty="0" smtClean="0"/>
              <a:t>Drunk staff or students</a:t>
            </a:r>
          </a:p>
          <a:p>
            <a:r>
              <a:rPr lang="en-US" dirty="0" smtClean="0"/>
              <a:t>Student uprising</a:t>
            </a:r>
          </a:p>
          <a:p>
            <a:r>
              <a:rPr lang="en-US" dirty="0" smtClean="0"/>
              <a:t>Terrorism</a:t>
            </a:r>
            <a:endParaRPr lang="es-MX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00200"/>
            <a:ext cx="2876550" cy="3714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6190141"/>
            <a:ext cx="3581400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Others?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3050" y="1276098"/>
            <a:ext cx="3379451" cy="400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School Examples?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Philosophy of Crisis Negotiation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534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Self Control: </a:t>
            </a:r>
          </a:p>
          <a:p>
            <a:pPr lvl="1"/>
            <a:r>
              <a:rPr lang="en-US" sz="2000" b="0" dirty="0" smtClean="0"/>
              <a:t>If you can’t control yourself, you can’t control the situation</a:t>
            </a:r>
          </a:p>
          <a:p>
            <a:r>
              <a:rPr lang="en-US" dirty="0" smtClean="0"/>
              <a:t>Approach: </a:t>
            </a:r>
          </a:p>
          <a:p>
            <a:pPr lvl="1"/>
            <a:r>
              <a:rPr lang="en-US" sz="2000" b="0" dirty="0" smtClean="0"/>
              <a:t>Lower tension by: the process, understanding, effective listening, respect</a:t>
            </a:r>
          </a:p>
          <a:p>
            <a:r>
              <a:rPr lang="en-US" dirty="0" smtClean="0"/>
              <a:t>Empathy: </a:t>
            </a:r>
          </a:p>
          <a:p>
            <a:pPr lvl="1"/>
            <a:r>
              <a:rPr lang="en-US" sz="2000" b="0" dirty="0" smtClean="0"/>
              <a:t>Eyes of </a:t>
            </a:r>
            <a:r>
              <a:rPr lang="en-US" sz="2000" b="0" dirty="0" smtClean="0"/>
              <a:t>youth, </a:t>
            </a:r>
            <a:r>
              <a:rPr lang="en-US" sz="2000" b="0" dirty="0" smtClean="0"/>
              <a:t>absorb tension, your tone indicates your attitude</a:t>
            </a:r>
            <a:endParaRPr lang="en-US" sz="2000" b="0" dirty="0"/>
          </a:p>
          <a:p>
            <a:r>
              <a:rPr lang="en-US" dirty="0" smtClean="0"/>
              <a:t>Process: </a:t>
            </a:r>
          </a:p>
          <a:p>
            <a:pPr lvl="1"/>
            <a:r>
              <a:rPr lang="en-US" sz="2000" b="0" dirty="0" smtClean="0"/>
              <a:t>Agree without conceding, problem-solving, don’t argue, context</a:t>
            </a:r>
          </a:p>
          <a:p>
            <a:r>
              <a:rPr lang="en-US" dirty="0" smtClean="0"/>
              <a:t>Obstacles: </a:t>
            </a:r>
          </a:p>
          <a:p>
            <a:pPr lvl="1"/>
            <a:r>
              <a:rPr lang="en-US" sz="2000" b="0" dirty="0" smtClean="0"/>
              <a:t>Losing face, unmet needs, not vested/ready for agreement, misunderstood, maligned</a:t>
            </a:r>
            <a:endParaRPr lang="en-US" sz="2000" b="0" dirty="0"/>
          </a:p>
          <a:p>
            <a:r>
              <a:rPr lang="en-US" dirty="0" smtClean="0"/>
              <a:t>Basic Human Needs: </a:t>
            </a:r>
          </a:p>
          <a:p>
            <a:pPr lvl="1"/>
            <a:r>
              <a:rPr lang="en-US" sz="2000" b="0" dirty="0" smtClean="0"/>
              <a:t>Security, Recognition, Control, Dignity, Accomplishment</a:t>
            </a:r>
            <a:endParaRPr lang="en-US" sz="2000" b="0" dirty="0"/>
          </a:p>
          <a:p>
            <a:endParaRPr lang="en-US" sz="1800" b="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05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People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458200" cy="5029200"/>
          </a:xfrm>
        </p:spPr>
        <p:txBody>
          <a:bodyPr/>
          <a:lstStyle/>
          <a:p>
            <a:r>
              <a:rPr lang="en-US" dirty="0" smtClean="0"/>
              <a:t>Nice</a:t>
            </a:r>
          </a:p>
          <a:p>
            <a:pPr lvl="1"/>
            <a:r>
              <a:rPr lang="en-US" dirty="0" smtClean="0"/>
              <a:t>Yes men, don’t complain, cooperative </a:t>
            </a:r>
          </a:p>
          <a:p>
            <a:pPr lvl="2"/>
            <a:r>
              <a:rPr lang="en-US" i="1" dirty="0" smtClean="0">
                <a:solidFill>
                  <a:srgbClr val="C00000"/>
                </a:solidFill>
              </a:rPr>
              <a:t>Still treat with respect</a:t>
            </a:r>
            <a:endParaRPr lang="en-US" i="1" dirty="0">
              <a:solidFill>
                <a:srgbClr val="C00000"/>
              </a:solidFill>
            </a:endParaRPr>
          </a:p>
          <a:p>
            <a:r>
              <a:rPr lang="en-US" dirty="0" smtClean="0"/>
              <a:t>Difficult or Manipulative</a:t>
            </a:r>
          </a:p>
          <a:p>
            <a:pPr lvl="1"/>
            <a:r>
              <a:rPr lang="en-US" dirty="0" smtClean="0"/>
              <a:t>Persnickety, Challenging, ask “Why”, What is in it for them?</a:t>
            </a:r>
          </a:p>
          <a:p>
            <a:pPr lvl="2"/>
            <a:r>
              <a:rPr lang="en-US" i="1" dirty="0" smtClean="0">
                <a:solidFill>
                  <a:srgbClr val="C00000"/>
                </a:solidFill>
              </a:rPr>
              <a:t>Welcome the opportunity to learn from the encounter</a:t>
            </a:r>
          </a:p>
          <a:p>
            <a:r>
              <a:rPr lang="en-US" dirty="0" smtClean="0"/>
              <a:t>Wimps</a:t>
            </a:r>
          </a:p>
          <a:p>
            <a:pPr lvl="1"/>
            <a:r>
              <a:rPr lang="en-US" dirty="0" smtClean="0"/>
              <a:t>Sound like Nice people, Closet Difficult people</a:t>
            </a:r>
          </a:p>
          <a:p>
            <a:pPr lvl="1"/>
            <a:r>
              <a:rPr lang="en-US" dirty="0" smtClean="0"/>
              <a:t>Backstabbers, want revenge, Johnny Raincloud</a:t>
            </a:r>
          </a:p>
          <a:p>
            <a:pPr lvl="2"/>
            <a:r>
              <a:rPr lang="en-US" i="1" dirty="0" smtClean="0">
                <a:solidFill>
                  <a:srgbClr val="C00000"/>
                </a:solidFill>
              </a:rPr>
              <a:t>Be direct, nip it in the bud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3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715000"/>
            <a:ext cx="6477000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Difficult People </a:t>
            </a:r>
            <a:r>
              <a:rPr lang="en-US" sz="1400" dirty="0" smtClean="0">
                <a:solidFill>
                  <a:srgbClr val="C00000"/>
                </a:solidFill>
              </a:rPr>
              <a:t>.5 Min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6192"/>
            <a:ext cx="8102845" cy="445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029200"/>
            <a:ext cx="8077200" cy="26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youtube.com/</a:t>
            </a:r>
            <a:r>
              <a:rPr lang="en-US" sz="1600" dirty="0" err="1" smtClean="0"/>
              <a:t>watch?v</a:t>
            </a:r>
            <a:r>
              <a:rPr lang="en-US" sz="1600" dirty="0" smtClean="0"/>
              <a:t>=</a:t>
            </a:r>
            <a:r>
              <a:rPr lang="en-US" sz="1600" dirty="0" err="1" smtClean="0"/>
              <a:t>IxeeeSUFpmE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80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82000" cy="1143000"/>
          </a:xfrm>
        </p:spPr>
        <p:txBody>
          <a:bodyPr/>
          <a:lstStyle/>
          <a:p>
            <a:r>
              <a:rPr lang="en-US" dirty="0" smtClean="0"/>
              <a:t>2 Ways to Deal with Difficult People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Let them say what they want….</a:t>
            </a:r>
          </a:p>
          <a:p>
            <a:pPr lvl="1"/>
            <a:r>
              <a:rPr lang="en-US" dirty="0" smtClean="0"/>
              <a:t>As long as they do what you say</a:t>
            </a:r>
          </a:p>
          <a:p>
            <a:pPr lvl="1"/>
            <a:r>
              <a:rPr lang="en-US" dirty="0" smtClean="0"/>
              <a:t>Focus on </a:t>
            </a:r>
            <a:r>
              <a:rPr lang="en-US" u="sng" dirty="0" smtClean="0"/>
              <a:t>behavior</a:t>
            </a:r>
            <a:r>
              <a:rPr lang="en-US" dirty="0" smtClean="0"/>
              <a:t> not their attitude</a:t>
            </a:r>
          </a:p>
          <a:p>
            <a:pPr lvl="1"/>
            <a:r>
              <a:rPr lang="en-US" dirty="0" smtClean="0"/>
              <a:t>Nip any attempt at them inciting others though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Always go for the win/win solution….</a:t>
            </a:r>
            <a:endParaRPr lang="en-US" dirty="0"/>
          </a:p>
          <a:p>
            <a:pPr lvl="1"/>
            <a:r>
              <a:rPr lang="en-US" dirty="0" smtClean="0"/>
              <a:t>Give them the last </a:t>
            </a:r>
            <a:r>
              <a:rPr lang="en-US" u="sng" dirty="0" smtClean="0"/>
              <a:t>WORD</a:t>
            </a:r>
            <a:r>
              <a:rPr lang="en-US" dirty="0" smtClean="0"/>
              <a:t>, you have the last </a:t>
            </a:r>
            <a:r>
              <a:rPr lang="en-US" u="sng" dirty="0" smtClean="0"/>
              <a:t>ACTION</a:t>
            </a:r>
          </a:p>
          <a:p>
            <a:pPr lvl="1"/>
            <a:r>
              <a:rPr lang="en-US" dirty="0" smtClean="0"/>
              <a:t>They “save face”…….you don’t get “hurt”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Tell-Tale Signs during a Crisis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What they Want? Who they Are? Intentions?</a:t>
            </a:r>
          </a:p>
          <a:p>
            <a:pPr marL="0" indent="0" algn="ctr">
              <a:buNone/>
            </a:pPr>
            <a:endParaRPr lang="en-US" i="1" dirty="0" smtClean="0"/>
          </a:p>
          <a:p>
            <a:r>
              <a:rPr lang="en-US" dirty="0" smtClean="0"/>
              <a:t>What </a:t>
            </a:r>
            <a:r>
              <a:rPr lang="en-US" dirty="0"/>
              <a:t>the person </a:t>
            </a:r>
            <a:r>
              <a:rPr lang="en-US" u="sng" dirty="0"/>
              <a:t>is</a:t>
            </a:r>
            <a:r>
              <a:rPr lang="en-US" dirty="0"/>
              <a:t> saying</a:t>
            </a:r>
          </a:p>
          <a:p>
            <a:pPr lvl="1"/>
            <a:r>
              <a:rPr lang="en-US" dirty="0"/>
              <a:t>(what words are being used</a:t>
            </a:r>
            <a:r>
              <a:rPr lang="en-US" dirty="0" smtClean="0"/>
              <a:t>)</a:t>
            </a:r>
          </a:p>
          <a:p>
            <a:r>
              <a:rPr lang="en-US" dirty="0"/>
              <a:t>What the person </a:t>
            </a:r>
            <a:r>
              <a:rPr lang="en-US" u="sng" dirty="0" smtClean="0"/>
              <a:t>isn’t</a:t>
            </a:r>
            <a:r>
              <a:rPr lang="en-US" dirty="0" smtClean="0"/>
              <a:t> </a:t>
            </a:r>
            <a:r>
              <a:rPr lang="en-US" dirty="0"/>
              <a:t>saying</a:t>
            </a:r>
          </a:p>
          <a:p>
            <a:pPr lvl="1"/>
            <a:r>
              <a:rPr lang="en-US" dirty="0" smtClean="0"/>
              <a:t>(and determine why)</a:t>
            </a:r>
            <a:endParaRPr lang="en-US" dirty="0"/>
          </a:p>
          <a:p>
            <a:r>
              <a:rPr lang="en-US" u="sng" dirty="0" smtClean="0"/>
              <a:t>When</a:t>
            </a:r>
            <a:r>
              <a:rPr lang="en-US" dirty="0" smtClean="0"/>
              <a:t> </a:t>
            </a:r>
            <a:r>
              <a:rPr lang="en-US" dirty="0"/>
              <a:t>the person is </a:t>
            </a:r>
            <a:r>
              <a:rPr lang="en-US" dirty="0" smtClean="0"/>
              <a:t>saying it</a:t>
            </a:r>
            <a:endParaRPr lang="en-US" dirty="0"/>
          </a:p>
          <a:p>
            <a:pPr lvl="1"/>
            <a:r>
              <a:rPr lang="en-US" dirty="0" smtClean="0"/>
              <a:t>(why now?)</a:t>
            </a:r>
            <a:endParaRPr lang="en-US" dirty="0"/>
          </a:p>
          <a:p>
            <a:r>
              <a:rPr lang="en-US" u="sng" dirty="0" smtClean="0"/>
              <a:t>How</a:t>
            </a:r>
            <a:r>
              <a:rPr lang="en-US" dirty="0" smtClean="0"/>
              <a:t> the </a:t>
            </a:r>
            <a:r>
              <a:rPr lang="en-US" dirty="0"/>
              <a:t>person is </a:t>
            </a:r>
            <a:r>
              <a:rPr lang="en-US" dirty="0" smtClean="0"/>
              <a:t>saying it</a:t>
            </a:r>
            <a:endParaRPr lang="en-US" dirty="0"/>
          </a:p>
          <a:p>
            <a:pPr lvl="1"/>
            <a:r>
              <a:rPr lang="en-US" dirty="0" smtClean="0"/>
              <a:t>(the non-verbal)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27615"/>
            <a:ext cx="8077200" cy="413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096000"/>
            <a:ext cx="6477000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Registration </a:t>
            </a:r>
            <a:r>
              <a:rPr lang="en-US" sz="1400" dirty="0" smtClean="0">
                <a:solidFill>
                  <a:srgbClr val="C00000"/>
                </a:solidFill>
              </a:rPr>
              <a:t>4.5 Min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029200"/>
            <a:ext cx="8077200" cy="26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youtube.com/</a:t>
            </a:r>
            <a:r>
              <a:rPr lang="en-US" sz="1600" dirty="0" err="1" smtClean="0"/>
              <a:t>watch?v</a:t>
            </a:r>
            <a:r>
              <a:rPr lang="en-US" sz="1600" dirty="0" smtClean="0"/>
              <a:t>=OvEci5Bjgd4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79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Communication Suggestions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534400" cy="5257800"/>
          </a:xfrm>
        </p:spPr>
        <p:txBody>
          <a:bodyPr/>
          <a:lstStyle/>
          <a:p>
            <a:r>
              <a:rPr lang="en-US" sz="3200" dirty="0" smtClean="0"/>
              <a:t>Be Yourself, introduce yourself, explain “why”</a:t>
            </a:r>
          </a:p>
          <a:p>
            <a:r>
              <a:rPr lang="en-US" sz="3200" dirty="0" smtClean="0"/>
              <a:t>Use active listening skills </a:t>
            </a:r>
          </a:p>
          <a:p>
            <a:r>
              <a:rPr lang="en-US" sz="3200" dirty="0" smtClean="0"/>
              <a:t>Supportive when </a:t>
            </a:r>
            <a:r>
              <a:rPr lang="en-US" sz="3200" dirty="0" smtClean="0"/>
              <a:t>youth </a:t>
            </a:r>
            <a:r>
              <a:rPr lang="en-US" sz="3200" dirty="0" smtClean="0"/>
              <a:t>is rational</a:t>
            </a:r>
          </a:p>
          <a:p>
            <a:r>
              <a:rPr lang="en-US" sz="3200" dirty="0" smtClean="0"/>
              <a:t>If you are not sure, ask!</a:t>
            </a:r>
          </a:p>
          <a:p>
            <a:r>
              <a:rPr lang="en-US" sz="3200" dirty="0" smtClean="0"/>
              <a:t>Choose words, tone, and manner carefully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Speak slowly, softly and calmly</a:t>
            </a:r>
          </a:p>
          <a:p>
            <a:r>
              <a:rPr lang="en-US" sz="3200" dirty="0" smtClean="0"/>
              <a:t>Ask open ended questions</a:t>
            </a:r>
          </a:p>
          <a:p>
            <a:r>
              <a:rPr lang="en-US" sz="3200" dirty="0" smtClean="0"/>
              <a:t>Honesty builds credibility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36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Communication Suggestions</a:t>
            </a:r>
            <a:endParaRPr kumimoji="0" lang="en-US" sz="4400" dirty="0">
              <a:solidFill>
                <a:schemeClr val="bg2"/>
              </a:solidFill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534400" cy="50292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3600" i="1" dirty="0">
                <a:latin typeface="Arial" charset="0"/>
              </a:rPr>
              <a:t>Dale Carnegie: </a:t>
            </a:r>
          </a:p>
          <a:p>
            <a:r>
              <a:rPr lang="en-US" sz="3600" dirty="0" smtClean="0">
                <a:latin typeface="Arial" charset="0"/>
              </a:rPr>
              <a:t>become </a:t>
            </a:r>
            <a:r>
              <a:rPr lang="en-US" sz="3600" dirty="0">
                <a:latin typeface="Arial" charset="0"/>
              </a:rPr>
              <a:t>genuinely interested in other </a:t>
            </a:r>
            <a:r>
              <a:rPr lang="en-US" sz="3600" dirty="0" smtClean="0">
                <a:latin typeface="Arial" charset="0"/>
              </a:rPr>
              <a:t>people</a:t>
            </a:r>
          </a:p>
          <a:p>
            <a:endParaRPr lang="en-US" sz="3600" dirty="0">
              <a:latin typeface="Arial" charset="0"/>
            </a:endParaRPr>
          </a:p>
          <a:p>
            <a:r>
              <a:rPr lang="en-US" sz="3600" dirty="0">
                <a:latin typeface="Arial" charset="0"/>
              </a:rPr>
              <a:t>a person’s </a:t>
            </a:r>
            <a:r>
              <a:rPr lang="en-US" sz="3600" dirty="0" smtClean="0">
                <a:latin typeface="Arial" charset="0"/>
              </a:rPr>
              <a:t>name, the </a:t>
            </a:r>
            <a:r>
              <a:rPr lang="en-US" sz="3600" dirty="0">
                <a:latin typeface="Arial" charset="0"/>
              </a:rPr>
              <a:t>most beautiful sound to them in any language</a:t>
            </a:r>
          </a:p>
          <a:p>
            <a:endParaRPr lang="en-US" sz="3600" dirty="0">
              <a:latin typeface="Arial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Smile</a:t>
            </a:r>
            <a:endParaRPr lang="en-US" sz="36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Communication Suggestions</a:t>
            </a:r>
            <a:endParaRPr kumimoji="0" lang="en-US" sz="4400" dirty="0">
              <a:solidFill>
                <a:schemeClr val="bg2"/>
              </a:solidFill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305800" cy="5029200"/>
          </a:xfrm>
        </p:spPr>
        <p:txBody>
          <a:bodyPr/>
          <a:lstStyle/>
          <a:p>
            <a:r>
              <a:rPr lang="en-US" sz="3600" dirty="0" smtClean="0">
                <a:latin typeface="Arial" charset="0"/>
              </a:rPr>
              <a:t>talk </a:t>
            </a:r>
            <a:r>
              <a:rPr lang="en-US" sz="3600" dirty="0">
                <a:latin typeface="Arial" charset="0"/>
              </a:rPr>
              <a:t>in terms of the other person’s </a:t>
            </a:r>
            <a:r>
              <a:rPr lang="en-US" sz="3600" dirty="0" smtClean="0">
                <a:latin typeface="Arial" charset="0"/>
              </a:rPr>
              <a:t>interests</a:t>
            </a:r>
          </a:p>
          <a:p>
            <a:endParaRPr lang="en-US" sz="3600" dirty="0">
              <a:latin typeface="Arial" charset="0"/>
            </a:endParaRPr>
          </a:p>
          <a:p>
            <a:r>
              <a:rPr lang="en-US" sz="3600" dirty="0" smtClean="0">
                <a:latin typeface="Arial" charset="0"/>
              </a:rPr>
              <a:t>see </a:t>
            </a:r>
            <a:r>
              <a:rPr lang="en-US" sz="3600" dirty="0">
                <a:latin typeface="Arial" charset="0"/>
              </a:rPr>
              <a:t>things from the other person’s point of </a:t>
            </a:r>
            <a:r>
              <a:rPr lang="en-US" sz="3600" dirty="0" smtClean="0">
                <a:latin typeface="Arial" charset="0"/>
              </a:rPr>
              <a:t>view</a:t>
            </a:r>
          </a:p>
          <a:p>
            <a:endParaRPr lang="en-US" sz="3600" dirty="0">
              <a:latin typeface="Arial" charset="0"/>
            </a:endParaRPr>
          </a:p>
          <a:p>
            <a:r>
              <a:rPr lang="en-US" sz="3600" dirty="0" smtClean="0">
                <a:latin typeface="Arial" charset="0"/>
              </a:rPr>
              <a:t>make </a:t>
            </a:r>
            <a:r>
              <a:rPr lang="en-US" sz="3600" dirty="0">
                <a:latin typeface="Arial" charset="0"/>
              </a:rPr>
              <a:t>the other person feel important—and do it sincerely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Truths (regardless of culture)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want to be respected / treated with dignity</a:t>
            </a:r>
          </a:p>
          <a:p>
            <a:pPr lvl="1"/>
            <a:r>
              <a:rPr lang="en-US" dirty="0" smtClean="0"/>
              <a:t>Disrespect = fight</a:t>
            </a:r>
            <a:endParaRPr lang="en-US" dirty="0"/>
          </a:p>
          <a:p>
            <a:r>
              <a:rPr lang="en-US" dirty="0" smtClean="0"/>
              <a:t>Asked rather than told to do it (ask = respect)</a:t>
            </a:r>
            <a:endParaRPr lang="en-US" dirty="0"/>
          </a:p>
          <a:p>
            <a:r>
              <a:rPr lang="en-US" dirty="0" smtClean="0"/>
              <a:t>Tell them “why” up front to get cooperation</a:t>
            </a:r>
            <a:endParaRPr lang="en-US" dirty="0"/>
          </a:p>
          <a:p>
            <a:r>
              <a:rPr lang="en-US" dirty="0" smtClean="0"/>
              <a:t>Options instead of threats</a:t>
            </a:r>
            <a:endParaRPr lang="en-US" dirty="0"/>
          </a:p>
          <a:p>
            <a:pPr lvl="1"/>
            <a:r>
              <a:rPr lang="en-US" dirty="0" smtClean="0"/>
              <a:t>May allow person to save face</a:t>
            </a:r>
          </a:p>
          <a:p>
            <a:r>
              <a:rPr lang="en-US" dirty="0" smtClean="0"/>
              <a:t>All want a second chance if available (Save Face?)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Remember Officer safety is first!!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330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Communication Arts-Aristotle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458200" cy="5076825"/>
          </a:xfrm>
        </p:spPr>
        <p:txBody>
          <a:bodyPr/>
          <a:lstStyle/>
          <a:p>
            <a:r>
              <a:rPr lang="en-US" dirty="0" smtClean="0"/>
              <a:t>REPRESENTATION: Your department, not you</a:t>
            </a:r>
          </a:p>
          <a:p>
            <a:pPr lvl="1"/>
            <a:r>
              <a:rPr lang="en-US" dirty="0" smtClean="0"/>
              <a:t>You are a mouthpiece for an organization, not your ego</a:t>
            </a:r>
          </a:p>
          <a:p>
            <a:pPr lvl="1"/>
            <a:r>
              <a:rPr lang="en-US" dirty="0" smtClean="0"/>
              <a:t>You are part of a larger group, you are the bigger image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Ethical Appeal </a:t>
            </a:r>
          </a:p>
          <a:p>
            <a:r>
              <a:rPr lang="en-US" dirty="0" smtClean="0"/>
              <a:t>TRANSLATION: Correct words, not misunderstanding</a:t>
            </a:r>
          </a:p>
          <a:p>
            <a:pPr lvl="1"/>
            <a:r>
              <a:rPr lang="en-US" dirty="0" smtClean="0"/>
              <a:t>Content, into words, spoken, then interpreted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Logical Appeal</a:t>
            </a:r>
            <a:endParaRPr lang="en-US" b="1" i="1" dirty="0">
              <a:solidFill>
                <a:srgbClr val="C00000"/>
              </a:solidFill>
            </a:endParaRPr>
          </a:p>
          <a:p>
            <a:r>
              <a:rPr lang="en-US" dirty="0" smtClean="0"/>
              <a:t>MEDIATION: Helping them see something “new”</a:t>
            </a:r>
            <a:endParaRPr lang="en-US" dirty="0"/>
          </a:p>
          <a:p>
            <a:pPr lvl="1"/>
            <a:r>
              <a:rPr lang="en-US" dirty="0" smtClean="0"/>
              <a:t>You educate, making sense by putting into perspective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Emotional Appeal</a:t>
            </a:r>
            <a:endParaRPr lang="en-US" b="1" i="1" dirty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2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Communication Arts-Aristotle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8458200" cy="3886200"/>
          </a:xfrm>
        </p:spPr>
        <p:txBody>
          <a:bodyPr/>
          <a:lstStyle/>
          <a:p>
            <a:r>
              <a:rPr lang="en-US" dirty="0" smtClean="0"/>
              <a:t>ETHICAL Appeal (most encounters 80%)</a:t>
            </a:r>
          </a:p>
          <a:p>
            <a:pPr lvl="1"/>
            <a:r>
              <a:rPr lang="en-US" dirty="0" smtClean="0"/>
              <a:t>Does the following convey credibility, authority?</a:t>
            </a:r>
          </a:p>
          <a:p>
            <a:pPr lvl="2"/>
            <a:r>
              <a:rPr lang="en-US" dirty="0" smtClean="0"/>
              <a:t>Demeanor</a:t>
            </a:r>
          </a:p>
          <a:p>
            <a:pPr lvl="2"/>
            <a:r>
              <a:rPr lang="en-US" dirty="0" smtClean="0"/>
              <a:t>Words you use</a:t>
            </a:r>
          </a:p>
          <a:p>
            <a:pPr lvl="2"/>
            <a:r>
              <a:rPr lang="en-US" dirty="0" smtClean="0"/>
              <a:t>Appearance</a:t>
            </a:r>
            <a:endParaRPr lang="en-US" dirty="0"/>
          </a:p>
          <a:p>
            <a:pPr lvl="2"/>
            <a:r>
              <a:rPr lang="en-US" dirty="0" smtClean="0"/>
              <a:t>Behavior</a:t>
            </a:r>
          </a:p>
          <a:p>
            <a:pPr lvl="2"/>
            <a:r>
              <a:rPr lang="en-US" dirty="0" smtClean="0"/>
              <a:t>Do you introduce yourself?</a:t>
            </a:r>
          </a:p>
          <a:p>
            <a:pPr lvl="2"/>
            <a:r>
              <a:rPr lang="en-US" dirty="0" smtClean="0"/>
              <a:t>Respectful</a:t>
            </a:r>
          </a:p>
          <a:p>
            <a:pPr lvl="2"/>
            <a:r>
              <a:rPr lang="en-US" dirty="0" smtClean="0"/>
              <a:t>Fair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6150752"/>
            <a:ext cx="5082930" cy="400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SurvivingVerbalConflict.com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Communication Arts-Aristotle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8458200" cy="3886200"/>
          </a:xfrm>
        </p:spPr>
        <p:txBody>
          <a:bodyPr/>
          <a:lstStyle/>
          <a:p>
            <a:r>
              <a:rPr lang="en-US" dirty="0" smtClean="0"/>
              <a:t>LOGICAL Appeal (next 10%)</a:t>
            </a:r>
          </a:p>
          <a:p>
            <a:pPr lvl="1"/>
            <a:r>
              <a:rPr lang="en-US" dirty="0" smtClean="0"/>
              <a:t>Don’t have to agree, do not debate</a:t>
            </a:r>
          </a:p>
          <a:p>
            <a:pPr lvl="2"/>
            <a:r>
              <a:rPr lang="en-US" dirty="0" smtClean="0"/>
              <a:t>Deflect: Recognize what they said</a:t>
            </a:r>
          </a:p>
          <a:p>
            <a:pPr lvl="2"/>
            <a:r>
              <a:rPr lang="en-US" dirty="0" smtClean="0"/>
              <a:t>Empathize: See situation through their eyes</a:t>
            </a:r>
          </a:p>
          <a:p>
            <a:pPr lvl="2"/>
            <a:r>
              <a:rPr lang="en-US" dirty="0" smtClean="0"/>
              <a:t>Explain: They want to hear why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6150752"/>
            <a:ext cx="5082930" cy="400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SurvivingVerbalConflict.com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9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Communication Arts-Aristotle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8458200" cy="3886200"/>
          </a:xfrm>
        </p:spPr>
        <p:txBody>
          <a:bodyPr/>
          <a:lstStyle/>
          <a:p>
            <a:r>
              <a:rPr lang="en-US" dirty="0" smtClean="0"/>
              <a:t>EMOTIONAL Appeal (remaining 3-5%)</a:t>
            </a:r>
          </a:p>
          <a:p>
            <a:pPr lvl="1"/>
            <a:r>
              <a:rPr lang="en-US" dirty="0" smtClean="0"/>
              <a:t>Active Listening &amp; Options (Persuasion at it’s highest)</a:t>
            </a:r>
          </a:p>
          <a:p>
            <a:pPr lvl="2"/>
            <a:r>
              <a:rPr lang="en-US" dirty="0" smtClean="0"/>
              <a:t>Paraphrase</a:t>
            </a:r>
          </a:p>
          <a:p>
            <a:pPr lvl="2"/>
            <a:r>
              <a:rPr lang="en-US" dirty="0" smtClean="0"/>
              <a:t>Reflecting</a:t>
            </a:r>
          </a:p>
          <a:p>
            <a:pPr lvl="2"/>
            <a:r>
              <a:rPr lang="en-US" dirty="0" smtClean="0"/>
              <a:t>Time Out?</a:t>
            </a:r>
          </a:p>
          <a:p>
            <a:pPr lvl="2"/>
            <a:r>
              <a:rPr lang="en-US" dirty="0" smtClean="0"/>
              <a:t>Aware of </a:t>
            </a:r>
            <a:r>
              <a:rPr lang="en-US" dirty="0" err="1" smtClean="0"/>
              <a:t>Hypervigilance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Phrase it so it is best for the </a:t>
            </a:r>
            <a:r>
              <a:rPr lang="en-US" dirty="0" smtClean="0"/>
              <a:t>youth</a:t>
            </a:r>
            <a:endParaRPr lang="en-US" dirty="0" smtClean="0"/>
          </a:p>
          <a:p>
            <a:pPr lvl="2"/>
            <a:r>
              <a:rPr lang="en-US" dirty="0" smtClean="0"/>
              <a:t>Show how it benefits them (released, no fine, to work, etc)</a:t>
            </a:r>
          </a:p>
          <a:p>
            <a:pPr lvl="2"/>
            <a:r>
              <a:rPr lang="en-US" dirty="0" smtClean="0"/>
              <a:t>Give good options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6150752"/>
            <a:ext cx="5082930" cy="400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SurvivingVerbalConflict.com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9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Phrases Never to Say to Anyone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HERE!</a:t>
            </a:r>
          </a:p>
          <a:p>
            <a:endParaRPr lang="en-US" dirty="0"/>
          </a:p>
          <a:p>
            <a:r>
              <a:rPr lang="en-US" dirty="0" smtClean="0"/>
              <a:t>Alternative:</a:t>
            </a:r>
          </a:p>
          <a:p>
            <a:pPr lvl="1"/>
            <a:r>
              <a:rPr lang="en-US" dirty="0" smtClean="0"/>
              <a:t>Excuse me, I need to chat with you….</a:t>
            </a:r>
          </a:p>
          <a:p>
            <a:pPr lvl="1"/>
            <a:r>
              <a:rPr lang="en-US" dirty="0" smtClean="0"/>
              <a:t>Could I chat with you a second?</a:t>
            </a:r>
          </a:p>
          <a:p>
            <a:endParaRPr lang="en-US" dirty="0"/>
          </a:p>
          <a:p>
            <a:r>
              <a:rPr lang="en-US" dirty="0" smtClean="0"/>
              <a:t>Why not?</a:t>
            </a:r>
          </a:p>
          <a:p>
            <a:pPr lvl="1"/>
            <a:r>
              <a:rPr lang="en-US" dirty="0" smtClean="0"/>
              <a:t>Vaguely threatening</a:t>
            </a:r>
          </a:p>
          <a:p>
            <a:pPr lvl="1"/>
            <a:r>
              <a:rPr lang="en-US" dirty="0" smtClean="0"/>
              <a:t>“Run like the devil”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Phrases Never to Say to Anyone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WOULDN’T UNDERSTAND!</a:t>
            </a:r>
          </a:p>
          <a:p>
            <a:endParaRPr lang="en-US" dirty="0"/>
          </a:p>
          <a:p>
            <a:r>
              <a:rPr lang="en-US" dirty="0" smtClean="0"/>
              <a:t>Alternative:</a:t>
            </a:r>
          </a:p>
          <a:p>
            <a:pPr lvl="1"/>
            <a:r>
              <a:rPr lang="en-US" dirty="0" smtClean="0"/>
              <a:t>This might be difficult to understand….</a:t>
            </a:r>
          </a:p>
          <a:p>
            <a:pPr lvl="1"/>
            <a:r>
              <a:rPr lang="en-US" dirty="0" smtClean="0"/>
              <a:t>Let me try to explain this….</a:t>
            </a:r>
          </a:p>
          <a:p>
            <a:endParaRPr lang="en-US" dirty="0"/>
          </a:p>
          <a:p>
            <a:r>
              <a:rPr lang="en-US" dirty="0" smtClean="0"/>
              <a:t>Why not?</a:t>
            </a:r>
          </a:p>
          <a:p>
            <a:pPr lvl="1"/>
            <a:r>
              <a:rPr lang="en-US" dirty="0" smtClean="0"/>
              <a:t>“They are Stupid” implied at the end</a:t>
            </a:r>
          </a:p>
          <a:p>
            <a:pPr lvl="1"/>
            <a:r>
              <a:rPr lang="en-US" dirty="0" smtClean="0"/>
              <a:t>Insulting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457200"/>
            <a:ext cx="6180138" cy="3298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SRO </a:t>
            </a:r>
            <a:r>
              <a:rPr dirty="0" smtClean="0"/>
              <a:t/>
            </a:r>
            <a:br>
              <a:rPr dirty="0" smtClean="0"/>
            </a:br>
            <a:r>
              <a:rPr dirty="0" smtClean="0"/>
              <a:t>Juvenile (&amp; adult)</a:t>
            </a:r>
            <a:br>
              <a:rPr dirty="0" smtClean="0"/>
            </a:br>
            <a:r>
              <a:rPr dirty="0" smtClean="0"/>
              <a:t>De-Escalation</a:t>
            </a:r>
            <a:br>
              <a:rPr dirty="0" smtClean="0"/>
            </a:br>
            <a:r>
              <a:rPr dirty="0" smtClean="0"/>
              <a:t>Techniques</a:t>
            </a:r>
            <a:endParaRPr dirty="0"/>
          </a:p>
        </p:txBody>
      </p:sp>
      <p:sp>
        <p:nvSpPr>
          <p:cNvPr id="12290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505200" y="3657600"/>
            <a:ext cx="5229225" cy="990600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Retired SRO “Officer Adam” Gongwer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6601864"/>
            <a:ext cx="696024" cy="224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3/22/17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Phrases Never to Say to Anyone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05800" cy="5076825"/>
          </a:xfrm>
        </p:spPr>
        <p:txBody>
          <a:bodyPr/>
          <a:lstStyle/>
          <a:p>
            <a:r>
              <a:rPr lang="en-US" dirty="0" smtClean="0"/>
              <a:t>BECAUSE THOSE ARE THE RULES.</a:t>
            </a:r>
          </a:p>
          <a:p>
            <a:endParaRPr lang="en-US" dirty="0"/>
          </a:p>
          <a:p>
            <a:r>
              <a:rPr lang="en-US" dirty="0" smtClean="0"/>
              <a:t>Alternative:</a:t>
            </a:r>
          </a:p>
          <a:p>
            <a:pPr lvl="1"/>
            <a:r>
              <a:rPr lang="en-US" dirty="0" smtClean="0"/>
              <a:t>It’s my responsibility to do ______, </a:t>
            </a:r>
          </a:p>
          <a:p>
            <a:pPr lvl="1"/>
            <a:r>
              <a:rPr lang="en-US" dirty="0" smtClean="0"/>
              <a:t>I need your help to ____</a:t>
            </a:r>
          </a:p>
          <a:p>
            <a:endParaRPr lang="en-US" dirty="0"/>
          </a:p>
          <a:p>
            <a:r>
              <a:rPr lang="en-US" dirty="0" smtClean="0"/>
              <a:t>Why not?</a:t>
            </a:r>
          </a:p>
          <a:p>
            <a:pPr lvl="1"/>
            <a:r>
              <a:rPr lang="en-US" dirty="0" smtClean="0"/>
              <a:t>Judges as insensitive, uncaring</a:t>
            </a:r>
          </a:p>
          <a:p>
            <a:pPr lvl="1"/>
            <a:r>
              <a:rPr lang="en-US" dirty="0" smtClean="0"/>
              <a:t>Concerned with your own authority vs. their welfare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Phrases Never to Say to Anyone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NONE OF YOUR BUSINESS.</a:t>
            </a:r>
          </a:p>
          <a:p>
            <a:endParaRPr lang="en-US" dirty="0"/>
          </a:p>
          <a:p>
            <a:r>
              <a:rPr lang="en-US" dirty="0" smtClean="0"/>
              <a:t>Alternative:</a:t>
            </a:r>
          </a:p>
          <a:p>
            <a:pPr lvl="1"/>
            <a:r>
              <a:rPr lang="en-US" dirty="0" smtClean="0"/>
              <a:t>The parties involved would not want me to say….</a:t>
            </a:r>
          </a:p>
          <a:p>
            <a:pPr lvl="1"/>
            <a:r>
              <a:rPr lang="en-US" dirty="0" smtClean="0"/>
              <a:t>I am honoring a request for confidentiality…..</a:t>
            </a:r>
          </a:p>
          <a:p>
            <a:endParaRPr lang="en-US" dirty="0"/>
          </a:p>
          <a:p>
            <a:r>
              <a:rPr lang="en-US" dirty="0" smtClean="0"/>
              <a:t>Why not?</a:t>
            </a:r>
          </a:p>
          <a:p>
            <a:pPr lvl="1"/>
            <a:r>
              <a:rPr lang="en-US" dirty="0" smtClean="0"/>
              <a:t>Weak</a:t>
            </a:r>
          </a:p>
          <a:p>
            <a:pPr lvl="1"/>
            <a:r>
              <a:rPr lang="en-US" dirty="0" smtClean="0"/>
              <a:t>Brands them as outsiders, cut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Phrases Never to Say to Anyone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WANT </a:t>
            </a:r>
            <a:r>
              <a:rPr lang="en-US" i="1" u="sng" dirty="0" smtClean="0"/>
              <a:t>ME</a:t>
            </a:r>
            <a:r>
              <a:rPr lang="en-US" dirty="0" smtClean="0"/>
              <a:t> TO DO ABOUT IT?</a:t>
            </a:r>
          </a:p>
          <a:p>
            <a:endParaRPr lang="en-US" dirty="0"/>
          </a:p>
          <a:p>
            <a:r>
              <a:rPr lang="en-US" dirty="0" smtClean="0"/>
              <a:t>Alternative:</a:t>
            </a:r>
          </a:p>
          <a:p>
            <a:pPr lvl="1"/>
            <a:r>
              <a:rPr lang="en-US" dirty="0" smtClean="0"/>
              <a:t>I’m sorry, I’m not sure what else to recommend…</a:t>
            </a:r>
          </a:p>
          <a:p>
            <a:pPr lvl="1"/>
            <a:r>
              <a:rPr lang="en-US" dirty="0" smtClean="0"/>
              <a:t>I’d like to help, but I can’t because…..</a:t>
            </a:r>
          </a:p>
          <a:p>
            <a:endParaRPr lang="en-US" dirty="0"/>
          </a:p>
          <a:p>
            <a:r>
              <a:rPr lang="en-US" dirty="0" smtClean="0"/>
              <a:t>Why not?</a:t>
            </a:r>
          </a:p>
          <a:p>
            <a:pPr lvl="1"/>
            <a:r>
              <a:rPr lang="en-US" dirty="0" smtClean="0"/>
              <a:t>Evasion of responsibility</a:t>
            </a:r>
          </a:p>
          <a:p>
            <a:pPr lvl="1"/>
            <a:r>
              <a:rPr lang="en-US" dirty="0" smtClean="0"/>
              <a:t>Sarcasm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Phrases Never to Say to Anyone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CALM DOWN!</a:t>
            </a:r>
          </a:p>
          <a:p>
            <a:endParaRPr lang="en-US" dirty="0"/>
          </a:p>
          <a:p>
            <a:r>
              <a:rPr lang="en-US" dirty="0" smtClean="0"/>
              <a:t>Alternative:</a:t>
            </a:r>
          </a:p>
          <a:p>
            <a:pPr lvl="1"/>
            <a:r>
              <a:rPr lang="en-US" dirty="0" smtClean="0"/>
              <a:t>It’s going to be alright, talk to me</a:t>
            </a:r>
          </a:p>
          <a:p>
            <a:pPr lvl="1"/>
            <a:r>
              <a:rPr lang="en-US" dirty="0" smtClean="0"/>
              <a:t>What’s the trouble?</a:t>
            </a:r>
          </a:p>
          <a:p>
            <a:endParaRPr lang="en-US" dirty="0"/>
          </a:p>
          <a:p>
            <a:r>
              <a:rPr lang="en-US" dirty="0" smtClean="0"/>
              <a:t>Why not?</a:t>
            </a:r>
          </a:p>
          <a:p>
            <a:pPr lvl="1"/>
            <a:r>
              <a:rPr lang="en-US" dirty="0" smtClean="0"/>
              <a:t>Criticism of their behavior, defensive</a:t>
            </a:r>
          </a:p>
          <a:p>
            <a:pPr lvl="1"/>
            <a:r>
              <a:rPr lang="en-US" dirty="0" smtClean="0"/>
              <a:t>Implies they do not have a right to be upset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Phrases Never to Say to Anyone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YOUR PROBLEM?</a:t>
            </a:r>
          </a:p>
          <a:p>
            <a:endParaRPr lang="en-US" dirty="0"/>
          </a:p>
          <a:p>
            <a:r>
              <a:rPr lang="en-US" dirty="0" smtClean="0"/>
              <a:t>Alternative:</a:t>
            </a:r>
          </a:p>
          <a:p>
            <a:pPr lvl="1"/>
            <a:r>
              <a:rPr lang="en-US" dirty="0" smtClean="0"/>
              <a:t>What’s </a:t>
            </a:r>
            <a:r>
              <a:rPr lang="en-US" u="sng" dirty="0" smtClean="0"/>
              <a:t>the</a:t>
            </a:r>
            <a:r>
              <a:rPr lang="en-US" dirty="0" smtClean="0"/>
              <a:t> matter?</a:t>
            </a:r>
          </a:p>
          <a:p>
            <a:pPr lvl="1"/>
            <a:r>
              <a:rPr lang="en-US" dirty="0" smtClean="0"/>
              <a:t>How can I help?</a:t>
            </a:r>
          </a:p>
          <a:p>
            <a:endParaRPr lang="en-US" dirty="0"/>
          </a:p>
          <a:p>
            <a:r>
              <a:rPr lang="en-US" dirty="0" smtClean="0"/>
              <a:t>Why not?</a:t>
            </a:r>
          </a:p>
          <a:p>
            <a:pPr lvl="1"/>
            <a:r>
              <a:rPr lang="en-US" dirty="0" smtClean="0"/>
              <a:t>Snotty, arrogant</a:t>
            </a:r>
          </a:p>
          <a:p>
            <a:pPr lvl="1"/>
            <a:r>
              <a:rPr lang="en-US" dirty="0" smtClean="0"/>
              <a:t>You vs. me, not “us”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Phrases Never to Say to Anyone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NEVER…..YOU ALWAYS…..</a:t>
            </a:r>
          </a:p>
          <a:p>
            <a:endParaRPr lang="en-US" dirty="0" smtClean="0"/>
          </a:p>
          <a:p>
            <a:r>
              <a:rPr lang="en-US" dirty="0" smtClean="0"/>
              <a:t>Alternative:</a:t>
            </a:r>
          </a:p>
          <a:p>
            <a:pPr lvl="1"/>
            <a:r>
              <a:rPr lang="en-US" dirty="0" smtClean="0"/>
              <a:t>I feel ____, when you ____, because _____</a:t>
            </a:r>
          </a:p>
          <a:p>
            <a:pPr lvl="1"/>
            <a:r>
              <a:rPr lang="en-US" dirty="0" smtClean="0"/>
              <a:t>I am ____, when you ____, because ____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Why not?</a:t>
            </a:r>
          </a:p>
          <a:p>
            <a:pPr lvl="1"/>
            <a:r>
              <a:rPr lang="en-US" dirty="0" smtClean="0"/>
              <a:t>Accusatory generalizations are rarely true</a:t>
            </a:r>
          </a:p>
          <a:p>
            <a:pPr lvl="1"/>
            <a:r>
              <a:rPr lang="en-US" dirty="0" smtClean="0"/>
              <a:t>You have lost perspective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Phrases Never to Say to Anyone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NOT GOING TO SAY THIS AGAIN.</a:t>
            </a:r>
          </a:p>
          <a:p>
            <a:endParaRPr lang="en-US" dirty="0"/>
          </a:p>
          <a:p>
            <a:r>
              <a:rPr lang="en-US" dirty="0" smtClean="0"/>
              <a:t>Alternative:</a:t>
            </a:r>
          </a:p>
          <a:p>
            <a:pPr lvl="1"/>
            <a:r>
              <a:rPr lang="en-US" dirty="0" smtClean="0"/>
              <a:t>It’s important that you understand…..</a:t>
            </a:r>
          </a:p>
          <a:p>
            <a:pPr lvl="1"/>
            <a:r>
              <a:rPr lang="en-US" dirty="0" smtClean="0"/>
              <a:t>Please listen carefully…</a:t>
            </a:r>
          </a:p>
          <a:p>
            <a:endParaRPr lang="en-US" dirty="0"/>
          </a:p>
          <a:p>
            <a:r>
              <a:rPr lang="en-US" dirty="0" smtClean="0"/>
              <a:t>Why not?</a:t>
            </a:r>
          </a:p>
          <a:p>
            <a:pPr lvl="1"/>
            <a:r>
              <a:rPr lang="en-US" dirty="0" smtClean="0"/>
              <a:t>A lie</a:t>
            </a:r>
          </a:p>
          <a:p>
            <a:pPr lvl="1"/>
            <a:r>
              <a:rPr lang="en-US" dirty="0" smtClean="0"/>
              <a:t>Only option is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Phrases Never to Say to Anyone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DOING THIS FOR YOUR OWN GOOD.</a:t>
            </a:r>
          </a:p>
          <a:p>
            <a:endParaRPr lang="en-US" dirty="0"/>
          </a:p>
          <a:p>
            <a:r>
              <a:rPr lang="en-US" dirty="0" smtClean="0"/>
              <a:t>Alternative:</a:t>
            </a:r>
          </a:p>
          <a:p>
            <a:pPr lvl="1"/>
            <a:r>
              <a:rPr lang="en-US" dirty="0" smtClean="0"/>
              <a:t>I am requesting this for your benefit of….</a:t>
            </a:r>
          </a:p>
          <a:p>
            <a:pPr lvl="1"/>
            <a:r>
              <a:rPr lang="en-US" dirty="0" smtClean="0"/>
              <a:t>Your life will improve because….</a:t>
            </a:r>
          </a:p>
          <a:p>
            <a:endParaRPr lang="en-US" dirty="0"/>
          </a:p>
          <a:p>
            <a:r>
              <a:rPr lang="en-US" dirty="0" smtClean="0"/>
              <a:t>Why not?</a:t>
            </a:r>
          </a:p>
          <a:p>
            <a:pPr lvl="1"/>
            <a:r>
              <a:rPr lang="en-US" dirty="0" smtClean="0"/>
              <a:t>No one believes it</a:t>
            </a:r>
          </a:p>
          <a:p>
            <a:pPr lvl="1"/>
            <a:r>
              <a:rPr lang="en-US" dirty="0" smtClean="0"/>
              <a:t>Disregard for their “judgment”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9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Phrases Never to Say to Anyone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DON’T YOU BE REASONABLE?</a:t>
            </a:r>
          </a:p>
          <a:p>
            <a:endParaRPr lang="en-US" dirty="0"/>
          </a:p>
          <a:p>
            <a:r>
              <a:rPr lang="en-US" dirty="0" smtClean="0"/>
              <a:t>Alternative:</a:t>
            </a:r>
          </a:p>
          <a:p>
            <a:pPr lvl="1"/>
            <a:r>
              <a:rPr lang="en-US" dirty="0" smtClean="0"/>
              <a:t>Let me see if I understand your position.</a:t>
            </a:r>
          </a:p>
          <a:p>
            <a:pPr lvl="1"/>
            <a:r>
              <a:rPr lang="en-US" dirty="0" smtClean="0"/>
              <a:t>I see the issue differently than you.</a:t>
            </a:r>
          </a:p>
          <a:p>
            <a:endParaRPr lang="en-US" dirty="0"/>
          </a:p>
          <a:p>
            <a:r>
              <a:rPr lang="en-US" dirty="0" smtClean="0"/>
              <a:t>Why not?</a:t>
            </a:r>
          </a:p>
          <a:p>
            <a:pPr lvl="1"/>
            <a:r>
              <a:rPr lang="en-US" dirty="0" smtClean="0"/>
              <a:t>Antagonizing, put’s them on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&amp; PERCEPTIONS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Image result for NEEDS &amp; PERCEPTIONS co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71549"/>
            <a:ext cx="51054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91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aricatur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173788" y="152400"/>
            <a:ext cx="2995612" cy="5334000"/>
          </a:xfrm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6400800"/>
          </a:xfrm>
        </p:spPr>
        <p:txBody>
          <a:bodyPr rtlCol="0">
            <a:normAutofit/>
          </a:bodyPr>
          <a:lstStyle/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 smtClean="0"/>
              <a:t>SRO Adam </a:t>
            </a:r>
            <a:r>
              <a:rPr lang="en-US" b="1" dirty="0" err="1" smtClean="0"/>
              <a:t>Gongwer</a:t>
            </a:r>
            <a:endParaRPr lang="en-US" b="1" dirty="0" smtClean="0"/>
          </a:p>
          <a:p>
            <a:pPr lvl="2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lvl="2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400" b="1" dirty="0" smtClean="0"/>
              <a:t> 15.5 years with Ontario Police (Ohio)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400" b="1" dirty="0" smtClean="0"/>
              <a:t> 10 years as SRO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400" b="1" dirty="0" smtClean="0"/>
              <a:t> HNT Member (2006-2021)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400" b="1" dirty="0" smtClean="0"/>
              <a:t> DARE Class #61 (2009)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400" b="1" dirty="0" smtClean="0"/>
              <a:t> Education Liaison: Board of Directors</a:t>
            </a:r>
            <a:endParaRPr lang="en-US" sz="2400" b="1" dirty="0"/>
          </a:p>
          <a:p>
            <a:pPr marL="1371600" lvl="3" indent="0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en-US" sz="2200" b="1" dirty="0" smtClean="0"/>
              <a:t>       Ohio SRO Assoc. (OSROA.org)</a:t>
            </a:r>
          </a:p>
          <a:p>
            <a:pPr lvl="3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US" sz="2400" b="1" dirty="0" smtClean="0"/>
          </a:p>
          <a:p>
            <a:pPr lvl="2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dirty="0" smtClean="0"/>
              <a:t> Previous Experience: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b="1" dirty="0" smtClean="0"/>
              <a:t>     	JV Corrections Officer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b="1" dirty="0" smtClean="0"/>
              <a:t>     	Youth Minister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lvl="2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dirty="0" smtClean="0"/>
              <a:t> Family: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b="1" dirty="0" smtClean="0"/>
              <a:t>     	4 Kids </a:t>
            </a:r>
            <a:endParaRPr lang="en-US" sz="2400" b="1" dirty="0"/>
          </a:p>
          <a:p>
            <a:pPr lvl="2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b="1" dirty="0" smtClean="0"/>
              <a:t>		Married 31 years</a:t>
            </a:r>
          </a:p>
        </p:txBody>
      </p:sp>
    </p:spTree>
    <p:extLst>
      <p:ext uri="{BB962C8B-B14F-4D97-AF65-F5344CB8AC3E}">
        <p14:creationId xmlns:p14="http://schemas.microsoft.com/office/powerpoint/2010/main" val="239367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715000"/>
            <a:ext cx="6477000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Body Language </a:t>
            </a:r>
            <a:r>
              <a:rPr lang="en-US" sz="1400" dirty="0" smtClean="0">
                <a:solidFill>
                  <a:srgbClr val="C00000"/>
                </a:solidFill>
              </a:rPr>
              <a:t>4 Min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94" y="304800"/>
            <a:ext cx="810576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029200"/>
            <a:ext cx="8077200" cy="26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youtube.com/</a:t>
            </a:r>
            <a:r>
              <a:rPr lang="en-US" sz="1600" dirty="0" err="1" smtClean="0"/>
              <a:t>watch?v</a:t>
            </a:r>
            <a:r>
              <a:rPr lang="en-US" sz="1600" dirty="0" smtClean="0"/>
              <a:t>=9IIsNUh-GOU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955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“WHY” of Their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5486400"/>
          </a:xfrm>
        </p:spPr>
        <p:txBody>
          <a:bodyPr/>
          <a:lstStyle/>
          <a:p>
            <a:r>
              <a:rPr lang="en-US" dirty="0" smtClean="0"/>
              <a:t>Rationalize: most favorable light of speaker</a:t>
            </a:r>
          </a:p>
          <a:p>
            <a:r>
              <a:rPr lang="en-US" dirty="0" smtClean="0"/>
              <a:t>Projecting: attributes own motives to others</a:t>
            </a:r>
          </a:p>
          <a:p>
            <a:r>
              <a:rPr lang="en-US" dirty="0" smtClean="0"/>
              <a:t>Displacement: vent on or need a scapegoat</a:t>
            </a:r>
          </a:p>
          <a:p>
            <a:r>
              <a:rPr lang="en-US" dirty="0" smtClean="0"/>
              <a:t>Repression: ignoring painful feelings</a:t>
            </a:r>
          </a:p>
          <a:p>
            <a:r>
              <a:rPr lang="en-US" dirty="0" smtClean="0"/>
              <a:t>Self-Image: Protect or enhance their self-image</a:t>
            </a:r>
          </a:p>
          <a:p>
            <a:r>
              <a:rPr lang="en-US" dirty="0" smtClean="0"/>
              <a:t>Role-Play: How we think we should act out</a:t>
            </a:r>
          </a:p>
          <a:p>
            <a:r>
              <a:rPr lang="en-US" dirty="0" smtClean="0"/>
              <a:t>Rational Behavior: What is irrational?</a:t>
            </a:r>
          </a:p>
          <a:p>
            <a:r>
              <a:rPr lang="en-US" dirty="0" smtClean="0"/>
              <a:t>Reaction-Formation: repress unacceptable drives,</a:t>
            </a:r>
          </a:p>
          <a:p>
            <a:pPr marL="1371600" lvl="3" indent="0">
              <a:buNone/>
            </a:pPr>
            <a:r>
              <a:rPr lang="en-US" sz="2800" b="1" dirty="0" smtClean="0"/>
              <a:t>&amp; Act in opposite ways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6305298"/>
            <a:ext cx="6808210" cy="400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/>
            <a:r>
              <a:rPr lang="en-US" sz="2800" dirty="0">
                <a:solidFill>
                  <a:srgbClr val="FF0000"/>
                </a:solidFill>
              </a:rPr>
              <a:t>“Just World” as a Coping Mechanism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Recognize the “NEEDS”: Maslow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Physiological: </a:t>
            </a:r>
            <a:r>
              <a:rPr lang="en-US" sz="3000" b="0" dirty="0" smtClean="0"/>
              <a:t>Survival (</a:t>
            </a:r>
            <a:r>
              <a:rPr lang="en-US" sz="3000" b="0" dirty="0" smtClean="0">
                <a:solidFill>
                  <a:srgbClr val="FF0000"/>
                </a:solidFill>
              </a:rPr>
              <a:t>FIRST NEED</a:t>
            </a:r>
            <a:r>
              <a:rPr lang="en-US" sz="3000" b="0" dirty="0" smtClean="0"/>
              <a:t>)</a:t>
            </a:r>
          </a:p>
          <a:p>
            <a:r>
              <a:rPr lang="en-US" sz="3000" dirty="0" smtClean="0"/>
              <a:t>Safety/Security: </a:t>
            </a:r>
            <a:r>
              <a:rPr lang="en-US" sz="3000" b="0" dirty="0" smtClean="0"/>
              <a:t>Personal, Financial, Health</a:t>
            </a:r>
          </a:p>
          <a:p>
            <a:r>
              <a:rPr lang="en-US" sz="3000" dirty="0" smtClean="0"/>
              <a:t>Love/Belonging: </a:t>
            </a:r>
            <a:r>
              <a:rPr lang="en-US" sz="3000" b="0" dirty="0" smtClean="0"/>
              <a:t>Friends, Intimacy, Family</a:t>
            </a:r>
          </a:p>
          <a:p>
            <a:r>
              <a:rPr lang="en-US" sz="3000" dirty="0" smtClean="0"/>
              <a:t>Esteem: </a:t>
            </a:r>
            <a:r>
              <a:rPr lang="en-US" sz="3000" b="0" dirty="0" smtClean="0"/>
              <a:t>Accepted by others, recognition</a:t>
            </a:r>
          </a:p>
          <a:p>
            <a:r>
              <a:rPr lang="en-US" sz="3000" dirty="0" smtClean="0"/>
              <a:t>Know/Understand: </a:t>
            </a:r>
            <a:r>
              <a:rPr lang="en-US" sz="3000" b="0" dirty="0" smtClean="0"/>
              <a:t>Education, Learning</a:t>
            </a:r>
          </a:p>
          <a:p>
            <a:r>
              <a:rPr lang="en-US" sz="3000" dirty="0" smtClean="0"/>
              <a:t>Aesthetic: </a:t>
            </a:r>
            <a:r>
              <a:rPr lang="en-US" sz="3000" b="0" dirty="0" smtClean="0"/>
              <a:t>Creativity, Beauty, Artistic</a:t>
            </a:r>
          </a:p>
          <a:p>
            <a:r>
              <a:rPr lang="en-US" sz="3000" dirty="0"/>
              <a:t>Self-Actualization: </a:t>
            </a:r>
            <a:r>
              <a:rPr lang="en-US" sz="3000" b="0" dirty="0"/>
              <a:t>achieve their potential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What is motivating them?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623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“NEED” Satisfaction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daily process to attain necessary needs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• Survival • Psychological • Social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NEED: </a:t>
            </a:r>
            <a:r>
              <a:rPr lang="en-US" b="0" dirty="0" smtClean="0"/>
              <a:t>tension or stimulus driven</a:t>
            </a:r>
          </a:p>
          <a:p>
            <a:pPr marL="0" indent="0">
              <a:buNone/>
            </a:pPr>
            <a:r>
              <a:rPr lang="en-US" dirty="0" smtClean="0"/>
              <a:t>MENTAL ACTION: </a:t>
            </a:r>
            <a:r>
              <a:rPr lang="en-US" b="0" dirty="0" smtClean="0"/>
              <a:t>thinking or evaluation (how)</a:t>
            </a:r>
          </a:p>
          <a:p>
            <a:pPr marL="0" indent="0">
              <a:buNone/>
            </a:pPr>
            <a:r>
              <a:rPr lang="en-US" dirty="0" smtClean="0"/>
              <a:t>PROCESS: </a:t>
            </a:r>
            <a:r>
              <a:rPr lang="en-US" b="0" dirty="0" smtClean="0"/>
              <a:t>physical action to satisfy</a:t>
            </a:r>
          </a:p>
          <a:p>
            <a:pPr marL="0" indent="0">
              <a:buNone/>
            </a:pPr>
            <a:r>
              <a:rPr lang="en-US" dirty="0" smtClean="0"/>
              <a:t>SATISFACTION: </a:t>
            </a:r>
            <a:r>
              <a:rPr lang="en-US" b="0" dirty="0" smtClean="0"/>
              <a:t>when tension reduced = pleasure</a:t>
            </a:r>
            <a:endParaRPr lang="en-US" b="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458200" cy="1143000"/>
          </a:xfrm>
        </p:spPr>
        <p:txBody>
          <a:bodyPr/>
          <a:lstStyle/>
          <a:p>
            <a:r>
              <a:rPr lang="en-US" dirty="0" smtClean="0"/>
              <a:t>The “NEED”: Crisis Stimulus/Tension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Precipitating </a:t>
            </a:r>
            <a:r>
              <a:rPr lang="en-US" dirty="0" smtClean="0"/>
              <a:t>Event (real or perceived)</a:t>
            </a:r>
            <a:endParaRPr lang="en-US" dirty="0"/>
          </a:p>
          <a:p>
            <a:pPr lvl="1"/>
            <a:r>
              <a:rPr lang="en-US" dirty="0"/>
              <a:t>Divorce, Job Loss, Death of a loved </a:t>
            </a:r>
            <a:r>
              <a:rPr lang="en-US" dirty="0" smtClean="0"/>
              <a:t>one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Impaired Social Functioning</a:t>
            </a:r>
            <a:endParaRPr lang="en-US" dirty="0"/>
          </a:p>
          <a:p>
            <a:pPr lvl="1"/>
            <a:r>
              <a:rPr lang="en-US" dirty="0" smtClean="0"/>
              <a:t>Mental, phobias, paranoia, etc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Non-Rational Emotional Response</a:t>
            </a:r>
            <a:endParaRPr lang="en-US" dirty="0"/>
          </a:p>
          <a:p>
            <a:pPr lvl="1"/>
            <a:r>
              <a:rPr lang="en-US" dirty="0" smtClean="0"/>
              <a:t>Emotion takes over, Anxiety, etc</a:t>
            </a:r>
            <a:endParaRPr lang="en-US" dirty="0"/>
          </a:p>
          <a:p>
            <a:endParaRPr lang="en-US" dirty="0" smtClean="0"/>
          </a:p>
          <a:p>
            <a:pPr marL="0" lvl="3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Coping Mechanisms?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teen killer ph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09800"/>
            <a:ext cx="2314575" cy="348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3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458200" cy="1143000"/>
          </a:xfrm>
        </p:spPr>
        <p:txBody>
          <a:bodyPr/>
          <a:lstStyle/>
          <a:p>
            <a:r>
              <a:rPr lang="en-US" dirty="0" smtClean="0"/>
              <a:t>The “NEED”: Resolution?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5076825"/>
          </a:xfrm>
        </p:spPr>
        <p:txBody>
          <a:bodyPr/>
          <a:lstStyle/>
          <a:p>
            <a:r>
              <a:rPr lang="en-US" dirty="0"/>
              <a:t>Regain Control of </a:t>
            </a:r>
            <a:r>
              <a:rPr lang="en-US" dirty="0" smtClean="0"/>
              <a:t>Situation: safety first</a:t>
            </a:r>
            <a:endParaRPr lang="en-US" dirty="0"/>
          </a:p>
          <a:p>
            <a:pPr lvl="1"/>
            <a:r>
              <a:rPr lang="en-US" dirty="0"/>
              <a:t>Remain calm, but concerned, and have reassuring </a:t>
            </a:r>
            <a:r>
              <a:rPr lang="en-US" dirty="0" smtClean="0"/>
              <a:t>manner</a:t>
            </a:r>
          </a:p>
          <a:p>
            <a:pPr lvl="1"/>
            <a:endParaRPr lang="en-US" dirty="0"/>
          </a:p>
          <a:p>
            <a:r>
              <a:rPr lang="en-US" dirty="0" smtClean="0"/>
              <a:t>Guide them in regaining Control of their Behavior</a:t>
            </a:r>
            <a:endParaRPr lang="en-US" dirty="0"/>
          </a:p>
          <a:p>
            <a:pPr lvl="1"/>
            <a:r>
              <a:rPr lang="en-US" dirty="0" smtClean="0"/>
              <a:t>Identify precipitating event, how is it “real”</a:t>
            </a:r>
          </a:p>
          <a:p>
            <a:pPr lvl="1"/>
            <a:endParaRPr lang="en-US" dirty="0"/>
          </a:p>
          <a:p>
            <a:r>
              <a:rPr lang="en-US" dirty="0" smtClean="0"/>
              <a:t>Law Enforcement action?</a:t>
            </a:r>
            <a:endParaRPr lang="en-US" dirty="0"/>
          </a:p>
          <a:p>
            <a:pPr lvl="1"/>
            <a:r>
              <a:rPr lang="en-US" dirty="0" smtClean="0"/>
              <a:t>Warning? Arrest? Squad?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1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458200" cy="1143000"/>
          </a:xfrm>
        </p:spPr>
        <p:txBody>
          <a:bodyPr/>
          <a:lstStyle/>
          <a:p>
            <a:r>
              <a:rPr lang="en-US" dirty="0" smtClean="0"/>
              <a:t>Verbal vs. Non-Verbal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4550551"/>
          </a:xfrm>
        </p:spPr>
        <p:txBody>
          <a:bodyPr/>
          <a:lstStyle/>
          <a:p>
            <a:r>
              <a:rPr lang="en-US" dirty="0" smtClean="0"/>
              <a:t>Up to 90% of communication is not </a:t>
            </a:r>
            <a:r>
              <a:rPr lang="en-US" i="1" dirty="0" smtClean="0"/>
              <a:t>WHAT</a:t>
            </a:r>
            <a:r>
              <a:rPr lang="en-US" dirty="0" smtClean="0"/>
              <a:t> is said</a:t>
            </a:r>
          </a:p>
          <a:p>
            <a:endParaRPr lang="en-US" dirty="0"/>
          </a:p>
          <a:p>
            <a:pPr lvl="1"/>
            <a:r>
              <a:rPr lang="en-US" dirty="0" smtClean="0"/>
              <a:t>Tone</a:t>
            </a:r>
          </a:p>
          <a:p>
            <a:pPr lvl="1"/>
            <a:r>
              <a:rPr lang="en-US" dirty="0" smtClean="0"/>
              <a:t>Pitch</a:t>
            </a:r>
          </a:p>
          <a:p>
            <a:pPr lvl="1"/>
            <a:r>
              <a:rPr lang="en-US" dirty="0" smtClean="0"/>
              <a:t>Volume</a:t>
            </a:r>
          </a:p>
          <a:p>
            <a:pPr lvl="1"/>
            <a:r>
              <a:rPr lang="en-US" dirty="0" smtClean="0"/>
              <a:t>&amp; Body Language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="1" i="1" dirty="0" smtClean="0"/>
              <a:t>Always go with body language (&amp; non-verbal clues)!!</a:t>
            </a:r>
            <a:endParaRPr lang="en-US" b="1" i="1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150752"/>
            <a:ext cx="5082930" cy="400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SurvivingVerbalConflict.com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305800" cy="1143000"/>
          </a:xfrm>
        </p:spPr>
        <p:txBody>
          <a:bodyPr/>
          <a:lstStyle/>
          <a:p>
            <a:r>
              <a:rPr lang="en-US" dirty="0" smtClean="0"/>
              <a:t>Kinesics: Reading Behaviors/Clues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“I’m lying to you.”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“I’m thinking about fleeing.”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“I’m irritated.”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“I’m suicidal/depressed.”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“I’m hiding something from you.”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“There are drugs in the car.”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“I’m </a:t>
            </a:r>
            <a:r>
              <a:rPr lang="en-US" dirty="0" err="1" smtClean="0"/>
              <a:t>gonna</a:t>
            </a:r>
            <a:r>
              <a:rPr lang="en-US" dirty="0" smtClean="0"/>
              <a:t> kill you.”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5988" y="6248400"/>
            <a:ext cx="2362200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Others?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88" y="1447800"/>
            <a:ext cx="21526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1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305800" cy="1143000"/>
          </a:xfrm>
        </p:spPr>
        <p:txBody>
          <a:bodyPr/>
          <a:lstStyle/>
          <a:p>
            <a:r>
              <a:rPr lang="en-US" dirty="0" smtClean="0"/>
              <a:t>Kinesics: Reading Behaviors/Clues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EMBLEMS: Verbal counterparts (</a:t>
            </a:r>
            <a:r>
              <a:rPr lang="en-US" dirty="0"/>
              <a:t>cultural</a:t>
            </a:r>
            <a:r>
              <a:rPr lang="en-US" dirty="0" smtClean="0"/>
              <a:t>?)</a:t>
            </a:r>
            <a:endParaRPr lang="en-US" dirty="0"/>
          </a:p>
          <a:p>
            <a:pPr lvl="1"/>
            <a:r>
              <a:rPr lang="en-US" dirty="0"/>
              <a:t>Middle finger, the “zero” fingers, peace sign</a:t>
            </a:r>
          </a:p>
          <a:p>
            <a:r>
              <a:rPr lang="en-US" dirty="0" smtClean="0"/>
              <a:t>ILLUSTRATORS: Reinforce the verbal </a:t>
            </a:r>
            <a:r>
              <a:rPr lang="en-US" dirty="0"/>
              <a:t>(cultural</a:t>
            </a:r>
            <a:r>
              <a:rPr lang="en-US" dirty="0" smtClean="0"/>
              <a:t>?)</a:t>
            </a:r>
            <a:endParaRPr lang="en-US" dirty="0"/>
          </a:p>
          <a:p>
            <a:pPr lvl="1"/>
            <a:r>
              <a:rPr lang="en-US" dirty="0" smtClean="0"/>
              <a:t>Nodding of the head when saying yes, waving of hands</a:t>
            </a:r>
            <a:endParaRPr lang="en-US" dirty="0"/>
          </a:p>
          <a:p>
            <a:r>
              <a:rPr lang="en-US" dirty="0" smtClean="0"/>
              <a:t>AFFECTIVE DISPLAYS: emotions, mood, intent</a:t>
            </a:r>
            <a:endParaRPr lang="en-US" dirty="0"/>
          </a:p>
          <a:p>
            <a:pPr lvl="1"/>
            <a:r>
              <a:rPr lang="en-US" dirty="0" smtClean="0"/>
              <a:t>Subconscious level, smiles, frowns, grimaces</a:t>
            </a:r>
            <a:endParaRPr lang="en-US" dirty="0"/>
          </a:p>
          <a:p>
            <a:r>
              <a:rPr lang="en-US" dirty="0" smtClean="0"/>
              <a:t>REGULATORS: Flow of the Conversation</a:t>
            </a:r>
            <a:endParaRPr lang="en-US" dirty="0"/>
          </a:p>
          <a:p>
            <a:pPr lvl="1"/>
            <a:r>
              <a:rPr lang="en-US" dirty="0" smtClean="0"/>
              <a:t>Yawn, murmurs, sighs, rubbing the forehead</a:t>
            </a:r>
            <a:endParaRPr lang="en-US" dirty="0"/>
          </a:p>
          <a:p>
            <a:r>
              <a:rPr lang="en-US" dirty="0" smtClean="0"/>
              <a:t>ADAPTERS: Postural, timing</a:t>
            </a:r>
            <a:endParaRPr lang="en-US" dirty="0"/>
          </a:p>
          <a:p>
            <a:pPr lvl="1"/>
            <a:r>
              <a:rPr lang="en-US" dirty="0" smtClean="0"/>
              <a:t>Shifting, tapping feet, arms crossed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39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305800" cy="1143000"/>
          </a:xfrm>
        </p:spPr>
        <p:txBody>
          <a:bodyPr/>
          <a:lstStyle/>
          <a:p>
            <a:r>
              <a:rPr lang="en-US" dirty="0" smtClean="0"/>
              <a:t>Kinesics: Reading Behaviors/Clues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5076825"/>
          </a:xfrm>
        </p:spPr>
        <p:txBody>
          <a:bodyPr/>
          <a:lstStyle/>
          <a:p>
            <a:r>
              <a:rPr lang="en-US" dirty="0" smtClean="0"/>
              <a:t>TIMING: </a:t>
            </a:r>
            <a:r>
              <a:rPr lang="en-US" i="1" dirty="0" smtClean="0"/>
              <a:t>What they do during the question? (WHY?)</a:t>
            </a:r>
            <a:endParaRPr lang="en-US" i="1" dirty="0"/>
          </a:p>
          <a:p>
            <a:pPr lvl="1"/>
            <a:r>
              <a:rPr lang="en-US" dirty="0" smtClean="0"/>
              <a:t>eye-contact, shrug, lips, lint, eyebrows, looking, scanning</a:t>
            </a:r>
            <a:endParaRPr lang="en-US" dirty="0"/>
          </a:p>
          <a:p>
            <a:r>
              <a:rPr lang="en-US" dirty="0" smtClean="0"/>
              <a:t>CLUSTERS: </a:t>
            </a:r>
            <a:r>
              <a:rPr lang="en-US" i="1" dirty="0" smtClean="0"/>
              <a:t>Single action, clustered or missing action</a:t>
            </a:r>
            <a:endParaRPr lang="en-US" i="1" dirty="0"/>
          </a:p>
          <a:p>
            <a:pPr lvl="1"/>
            <a:r>
              <a:rPr lang="en-US" dirty="0" smtClean="0"/>
              <a:t>Context, totality of circumstances, triggered?</a:t>
            </a:r>
            <a:endParaRPr lang="en-US" dirty="0"/>
          </a:p>
          <a:p>
            <a:r>
              <a:rPr lang="en-US" dirty="0" smtClean="0"/>
              <a:t>CONTINUITY: </a:t>
            </a:r>
            <a:r>
              <a:rPr lang="en-US" i="1" dirty="0" smtClean="0"/>
              <a:t>if in conflict, believe the body!</a:t>
            </a:r>
            <a:endParaRPr lang="en-US" i="1" dirty="0"/>
          </a:p>
          <a:p>
            <a:pPr lvl="1"/>
            <a:r>
              <a:rPr lang="en-US" dirty="0" smtClean="0"/>
              <a:t>We consciously lie, body is subconscious</a:t>
            </a:r>
            <a:endParaRPr lang="en-US" dirty="0"/>
          </a:p>
          <a:p>
            <a:r>
              <a:rPr lang="en-US" dirty="0" smtClean="0"/>
              <a:t>CONVERSATIONAL: </a:t>
            </a:r>
            <a:r>
              <a:rPr lang="en-US" i="1" dirty="0" smtClean="0"/>
              <a:t>CADENCE CHANGE</a:t>
            </a:r>
            <a:endParaRPr lang="en-US" i="1" dirty="0"/>
          </a:p>
          <a:p>
            <a:pPr lvl="1"/>
            <a:r>
              <a:rPr lang="en-US" dirty="0" smtClean="0"/>
              <a:t>Mid-conversation? Rhythm, tempo, 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sz="4800" dirty="0"/>
              <a:t>Past </a:t>
            </a:r>
            <a:r>
              <a:rPr sz="4800" dirty="0" smtClean="0"/>
              <a:t>HNT Training </a:t>
            </a:r>
            <a:r>
              <a:rPr sz="4800" dirty="0"/>
              <a:t>received: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OPOTA Basic HNT		40 </a:t>
            </a:r>
            <a:r>
              <a:rPr lang="en-US" dirty="0" err="1" smtClean="0">
                <a:solidFill>
                  <a:schemeClr val="tx2"/>
                </a:solidFill>
              </a:rPr>
              <a:t>hrs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OPOTA Advanced HNT		40 </a:t>
            </a:r>
            <a:r>
              <a:rPr lang="en-US" dirty="0" err="1" smtClean="0">
                <a:solidFill>
                  <a:schemeClr val="tx2"/>
                </a:solidFill>
              </a:rPr>
              <a:t>hrs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FBI Basic HNT			40 </a:t>
            </a:r>
            <a:r>
              <a:rPr lang="en-US" dirty="0" err="1" smtClean="0">
                <a:solidFill>
                  <a:schemeClr val="tx2"/>
                </a:solidFill>
              </a:rPr>
              <a:t>hrs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Crisis Intervention Team	40 </a:t>
            </a:r>
            <a:r>
              <a:rPr lang="en-US" dirty="0" err="1" smtClean="0">
                <a:solidFill>
                  <a:schemeClr val="tx2"/>
                </a:solidFill>
              </a:rPr>
              <a:t>hrs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PATC Phase I HNT		40 </a:t>
            </a:r>
            <a:r>
              <a:rPr lang="en-US" dirty="0" err="1" smtClean="0">
                <a:solidFill>
                  <a:schemeClr val="tx2"/>
                </a:solidFill>
              </a:rPr>
              <a:t>hrs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PATC Phase II &amp; III HNT	40 </a:t>
            </a:r>
            <a:r>
              <a:rPr lang="en-US" dirty="0" err="1" smtClean="0">
                <a:solidFill>
                  <a:schemeClr val="tx2"/>
                </a:solidFill>
              </a:rPr>
              <a:t>hrs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PATC Phase IV </a:t>
            </a:r>
            <a:r>
              <a:rPr lang="en-US" dirty="0" err="1" smtClean="0">
                <a:solidFill>
                  <a:schemeClr val="tx2"/>
                </a:solidFill>
              </a:rPr>
              <a:t>Recert</a:t>
            </a:r>
            <a:r>
              <a:rPr lang="en-US" dirty="0" smtClean="0">
                <a:solidFill>
                  <a:schemeClr val="tx2"/>
                </a:solidFill>
              </a:rPr>
              <a:t>		  8 </a:t>
            </a:r>
            <a:r>
              <a:rPr lang="en-US" dirty="0" err="1" smtClean="0">
                <a:solidFill>
                  <a:schemeClr val="tx2"/>
                </a:solidFill>
              </a:rPr>
              <a:t>hrs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School Safety Seminar		16 </a:t>
            </a:r>
            <a:r>
              <a:rPr lang="en-US" dirty="0" err="1" smtClean="0">
                <a:solidFill>
                  <a:schemeClr val="tx2"/>
                </a:solidFill>
              </a:rPr>
              <a:t>hrs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OPOTA Scenario House (x2)	72 </a:t>
            </a:r>
            <a:r>
              <a:rPr lang="en-US" dirty="0" err="1" smtClean="0">
                <a:solidFill>
                  <a:schemeClr val="tx2"/>
                </a:solidFill>
              </a:rPr>
              <a:t>hrs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305800" cy="1143000"/>
          </a:xfrm>
        </p:spPr>
        <p:txBody>
          <a:bodyPr/>
          <a:lstStyle/>
          <a:p>
            <a:r>
              <a:rPr lang="en-US" dirty="0" smtClean="0"/>
              <a:t>Kinesics: Reading Behaviors/Clues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5076825"/>
          </a:xfrm>
        </p:spPr>
        <p:txBody>
          <a:bodyPr/>
          <a:lstStyle/>
          <a:p>
            <a:r>
              <a:rPr lang="en-US" dirty="0" smtClean="0"/>
              <a:t>SCANNING: </a:t>
            </a:r>
            <a:r>
              <a:rPr lang="en-US" b="0" dirty="0" smtClean="0"/>
              <a:t>Focused on surrounding area, eyes, head</a:t>
            </a:r>
          </a:p>
          <a:p>
            <a:r>
              <a:rPr lang="en-US" dirty="0" smtClean="0"/>
              <a:t>TARGET GLANCE: </a:t>
            </a:r>
            <a:r>
              <a:rPr lang="en-US" b="0" dirty="0" smtClean="0"/>
              <a:t>Officer’s body or weapon(s), face</a:t>
            </a:r>
          </a:p>
          <a:p>
            <a:r>
              <a:rPr lang="en-US" dirty="0" smtClean="0"/>
              <a:t>CLENCHING: </a:t>
            </a:r>
            <a:r>
              <a:rPr lang="en-US" b="0" dirty="0" smtClean="0"/>
              <a:t>Teeth or fists, trapezius muscles</a:t>
            </a:r>
          </a:p>
          <a:p>
            <a:r>
              <a:rPr lang="en-US" dirty="0" smtClean="0"/>
              <a:t>BLINKING: </a:t>
            </a:r>
            <a:r>
              <a:rPr lang="en-US" b="0" dirty="0" smtClean="0"/>
              <a:t>Slower/faster than normal, 1000 </a:t>
            </a:r>
            <a:r>
              <a:rPr lang="en-US" b="0" dirty="0" err="1" smtClean="0"/>
              <a:t>yd</a:t>
            </a:r>
            <a:r>
              <a:rPr lang="en-US" b="0" dirty="0" smtClean="0"/>
              <a:t> stare</a:t>
            </a:r>
          </a:p>
          <a:p>
            <a:r>
              <a:rPr lang="en-US" dirty="0" smtClean="0"/>
              <a:t>FIGHTING STANCE: </a:t>
            </a:r>
            <a:r>
              <a:rPr lang="en-US" b="0" dirty="0" smtClean="0"/>
              <a:t>Leg, clench, nostrils, verbal</a:t>
            </a:r>
          </a:p>
          <a:p>
            <a:r>
              <a:rPr lang="en-US" dirty="0" smtClean="0"/>
              <a:t>FLANKING: </a:t>
            </a:r>
            <a:r>
              <a:rPr lang="en-US" b="0" dirty="0" smtClean="0"/>
              <a:t>more than one </a:t>
            </a:r>
            <a:r>
              <a:rPr lang="en-US" b="0" dirty="0" smtClean="0"/>
              <a:t>youth, </a:t>
            </a:r>
            <a:r>
              <a:rPr lang="en-US" b="0" dirty="0" smtClean="0"/>
              <a:t>behind officer</a:t>
            </a:r>
          </a:p>
          <a:p>
            <a:r>
              <a:rPr lang="en-US" dirty="0" smtClean="0"/>
              <a:t>HESITATION: </a:t>
            </a:r>
            <a:r>
              <a:rPr lang="en-US" b="0" dirty="0" smtClean="0"/>
              <a:t>focused elsewhere, can’t multi-task</a:t>
            </a:r>
          </a:p>
          <a:p>
            <a:r>
              <a:rPr lang="en-US" dirty="0" smtClean="0"/>
              <a:t>PERSONAL SPACE: </a:t>
            </a:r>
            <a:r>
              <a:rPr lang="en-US" b="0" dirty="0" smtClean="0"/>
              <a:t>invade? Step Back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583439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Others? (next page)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2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305800" cy="1143000"/>
          </a:xfrm>
        </p:spPr>
        <p:txBody>
          <a:bodyPr/>
          <a:lstStyle/>
          <a:p>
            <a:r>
              <a:rPr lang="en-US" dirty="0" smtClean="0"/>
              <a:t>Kinesics: Reading Behaviors/Clues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Furrowed Brows</a:t>
            </a:r>
          </a:p>
          <a:p>
            <a:r>
              <a:rPr lang="en-US" dirty="0" smtClean="0"/>
              <a:t>Pursed or tightly closed lips</a:t>
            </a:r>
          </a:p>
          <a:p>
            <a:r>
              <a:rPr lang="en-US" dirty="0" smtClean="0"/>
              <a:t>Dilated pupils</a:t>
            </a:r>
          </a:p>
          <a:p>
            <a:r>
              <a:rPr lang="en-US" dirty="0" smtClean="0"/>
              <a:t>Hidden hands or hands on hips, in pockets</a:t>
            </a:r>
          </a:p>
          <a:p>
            <a:r>
              <a:rPr lang="en-US" dirty="0" smtClean="0"/>
              <a:t>Dip in leg</a:t>
            </a:r>
          </a:p>
          <a:p>
            <a:r>
              <a:rPr lang="en-US" dirty="0" smtClean="0"/>
              <a:t>Flared nostrils</a:t>
            </a:r>
          </a:p>
          <a:p>
            <a:r>
              <a:rPr lang="en-US" dirty="0" smtClean="0"/>
              <a:t>Mouth breathing or spitting</a:t>
            </a:r>
          </a:p>
          <a:p>
            <a:r>
              <a:rPr lang="en-US" dirty="0" smtClean="0"/>
              <a:t>Face touching</a:t>
            </a:r>
          </a:p>
          <a:p>
            <a:r>
              <a:rPr lang="en-US" dirty="0" smtClean="0"/>
              <a:t>Crossed arms</a:t>
            </a:r>
          </a:p>
          <a:p>
            <a:r>
              <a:rPr lang="en-US" dirty="0" smtClean="0"/>
              <a:t>Walking around (flanking?)</a:t>
            </a:r>
          </a:p>
          <a:p>
            <a:r>
              <a:rPr lang="en-US" dirty="0" smtClean="0"/>
              <a:t>Arguing, verbal threats</a:t>
            </a:r>
          </a:p>
          <a:p>
            <a:r>
              <a:rPr lang="en-US" dirty="0" smtClean="0"/>
              <a:t>Stalling</a:t>
            </a:r>
          </a:p>
          <a:p>
            <a:r>
              <a:rPr lang="en-US" dirty="0" smtClean="0"/>
              <a:t>Stretching, Head Roll, Neck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CHANGE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Image result for behavioral change co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77333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9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Change Stairway</a:t>
            </a:r>
            <a:endParaRPr lang="en-US" dirty="0"/>
          </a:p>
        </p:txBody>
      </p:sp>
      <p:pic>
        <p:nvPicPr>
          <p:cNvPr id="1026" name="Picture 2" descr="Image result for behavioral change stairway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2" y="1447800"/>
            <a:ext cx="788980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Active Listening Skills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5257800"/>
          </a:xfrm>
        </p:spPr>
        <p:txBody>
          <a:bodyPr/>
          <a:lstStyle/>
          <a:p>
            <a:r>
              <a:rPr lang="en-US" dirty="0" smtClean="0"/>
              <a:t>Show interest in what is being stated</a:t>
            </a:r>
          </a:p>
          <a:p>
            <a:pPr lvl="1"/>
            <a:r>
              <a:rPr lang="en-US" dirty="0" smtClean="0"/>
              <a:t>If they mention it, it </a:t>
            </a:r>
            <a:r>
              <a:rPr lang="en-US" u="sng" dirty="0" smtClean="0"/>
              <a:t>IS</a:t>
            </a:r>
            <a:r>
              <a:rPr lang="en-US" dirty="0" smtClean="0"/>
              <a:t> important</a:t>
            </a:r>
          </a:p>
          <a:p>
            <a:r>
              <a:rPr lang="en-US" dirty="0" smtClean="0"/>
              <a:t>See &amp; Understand their “perspective”</a:t>
            </a:r>
          </a:p>
          <a:p>
            <a:r>
              <a:rPr lang="en-US" dirty="0" smtClean="0"/>
              <a:t>Listen more than talk (2 ears, 1 mouth)</a:t>
            </a:r>
          </a:p>
          <a:p>
            <a:r>
              <a:rPr lang="en-US" dirty="0" smtClean="0"/>
              <a:t>Listen carefully to what is being stated</a:t>
            </a:r>
          </a:p>
          <a:p>
            <a:r>
              <a:rPr lang="en-US" dirty="0" smtClean="0"/>
              <a:t>Listen for emotions</a:t>
            </a:r>
          </a:p>
          <a:p>
            <a:r>
              <a:rPr lang="en-US" dirty="0" smtClean="0"/>
              <a:t>Listen for content (the story)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Frederick J. </a:t>
            </a:r>
            <a:r>
              <a:rPr lang="en-US" sz="1400" dirty="0" err="1" smtClean="0"/>
              <a:t>Lanceley</a:t>
            </a:r>
            <a:r>
              <a:rPr lang="en-US" sz="1400" dirty="0" smtClean="0"/>
              <a:t>, Director, Crisis Negotiation Associates, </a:t>
            </a:r>
            <a:r>
              <a:rPr lang="en-US" sz="1400" dirty="0" err="1" smtClean="0"/>
              <a:t>Inc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6777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Active Listening </a:t>
            </a:r>
            <a:r>
              <a:rPr dirty="0" smtClean="0"/>
              <a:t>Skills #1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5257800"/>
          </a:xfrm>
        </p:spPr>
        <p:txBody>
          <a:bodyPr/>
          <a:lstStyle/>
          <a:p>
            <a:r>
              <a:rPr lang="en-US" dirty="0" smtClean="0"/>
              <a:t>Emotion Labeling</a:t>
            </a:r>
          </a:p>
          <a:p>
            <a:pPr lvl="1"/>
            <a:r>
              <a:rPr lang="en-US" dirty="0" smtClean="0"/>
              <a:t>Respond to the emotions that are “heard”</a:t>
            </a:r>
          </a:p>
          <a:p>
            <a:pPr lvl="1"/>
            <a:r>
              <a:rPr lang="en-US" dirty="0" smtClean="0"/>
              <a:t>Identify the feeling</a:t>
            </a:r>
          </a:p>
          <a:p>
            <a:pPr lvl="2"/>
            <a:r>
              <a:rPr lang="en-US" dirty="0" smtClean="0"/>
              <a:t>You sound…</a:t>
            </a:r>
          </a:p>
          <a:p>
            <a:pPr lvl="2"/>
            <a:r>
              <a:rPr lang="en-US" dirty="0" smtClean="0"/>
              <a:t>You seem…</a:t>
            </a:r>
          </a:p>
          <a:p>
            <a:pPr lvl="2"/>
            <a:r>
              <a:rPr lang="en-US" dirty="0" smtClean="0"/>
              <a:t>I hear...</a:t>
            </a:r>
          </a:p>
          <a:p>
            <a:pPr lvl="1"/>
            <a:r>
              <a:rPr lang="en-US" dirty="0" smtClean="0"/>
              <a:t>Demonstrates YOU are listening to them</a:t>
            </a:r>
          </a:p>
          <a:p>
            <a:pPr lvl="1"/>
            <a:r>
              <a:rPr lang="en-US" dirty="0" smtClean="0"/>
              <a:t>Listen for conflicts</a:t>
            </a:r>
          </a:p>
          <a:p>
            <a:pPr lvl="1"/>
            <a:r>
              <a:rPr lang="en-US" dirty="0" smtClean="0"/>
              <a:t>Be aware of missing emotions</a:t>
            </a:r>
          </a:p>
        </p:txBody>
      </p:sp>
    </p:spTree>
    <p:extLst>
      <p:ext uri="{BB962C8B-B14F-4D97-AF65-F5344CB8AC3E}">
        <p14:creationId xmlns:p14="http://schemas.microsoft.com/office/powerpoint/2010/main" val="79424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Active Listening </a:t>
            </a:r>
            <a:r>
              <a:rPr dirty="0" smtClean="0"/>
              <a:t>Skills #2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5257800"/>
          </a:xfrm>
        </p:spPr>
        <p:txBody>
          <a:bodyPr/>
          <a:lstStyle/>
          <a:p>
            <a:r>
              <a:rPr lang="en-US" dirty="0" smtClean="0"/>
              <a:t>Paraphrasing</a:t>
            </a:r>
          </a:p>
          <a:p>
            <a:pPr lvl="1"/>
            <a:r>
              <a:rPr lang="en-US" dirty="0" smtClean="0"/>
              <a:t>Restatement</a:t>
            </a:r>
          </a:p>
          <a:p>
            <a:pPr lvl="1"/>
            <a:r>
              <a:rPr lang="en-US" dirty="0" smtClean="0"/>
              <a:t>Summarize what you just heard</a:t>
            </a:r>
          </a:p>
          <a:p>
            <a:pPr lvl="1"/>
            <a:r>
              <a:rPr lang="en-US" dirty="0" smtClean="0"/>
              <a:t>Clarifies what has been stated</a:t>
            </a:r>
          </a:p>
          <a:p>
            <a:pPr lvl="1"/>
            <a:r>
              <a:rPr lang="en-US" dirty="0" smtClean="0"/>
              <a:t>Creates empathy and rapport</a:t>
            </a:r>
          </a:p>
          <a:p>
            <a:pPr lvl="1"/>
            <a:r>
              <a:rPr lang="en-US" dirty="0" smtClean="0"/>
              <a:t>Makes </a:t>
            </a:r>
            <a:r>
              <a:rPr lang="en-US" dirty="0" smtClean="0"/>
              <a:t>youth </a:t>
            </a:r>
            <a:r>
              <a:rPr lang="en-US" dirty="0" smtClean="0"/>
              <a:t>non-defensive by using their words</a:t>
            </a:r>
          </a:p>
          <a:p>
            <a:pPr lvl="2"/>
            <a:r>
              <a:rPr lang="en-US" dirty="0" smtClean="0"/>
              <a:t>Are you saying…</a:t>
            </a:r>
          </a:p>
          <a:p>
            <a:pPr lvl="2"/>
            <a:r>
              <a:rPr lang="en-US" dirty="0" smtClean="0"/>
              <a:t>Are you telling me…</a:t>
            </a:r>
          </a:p>
        </p:txBody>
      </p:sp>
    </p:spTree>
    <p:extLst>
      <p:ext uri="{BB962C8B-B14F-4D97-AF65-F5344CB8AC3E}">
        <p14:creationId xmlns:p14="http://schemas.microsoft.com/office/powerpoint/2010/main" val="20974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715000"/>
            <a:ext cx="6477000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Paraphrase </a:t>
            </a:r>
            <a:r>
              <a:rPr lang="en-US" sz="1400" dirty="0" smtClean="0">
                <a:solidFill>
                  <a:srgbClr val="C00000"/>
                </a:solidFill>
              </a:rPr>
              <a:t>3.5 Min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6188107" cy="457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029200"/>
            <a:ext cx="8077200" cy="26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youtube.com/</a:t>
            </a:r>
            <a:r>
              <a:rPr lang="en-US" sz="1600" dirty="0" err="1" smtClean="0"/>
              <a:t>watch?v</a:t>
            </a:r>
            <a:r>
              <a:rPr lang="en-US" sz="1600" dirty="0" smtClean="0"/>
              <a:t>=i2uD81BD8OI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11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Active Listening </a:t>
            </a:r>
            <a:r>
              <a:rPr dirty="0" smtClean="0"/>
              <a:t>Skills #3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5257800"/>
          </a:xfrm>
        </p:spPr>
        <p:txBody>
          <a:bodyPr/>
          <a:lstStyle/>
          <a:p>
            <a:r>
              <a:rPr lang="en-US" dirty="0" smtClean="0"/>
              <a:t>Reflecting/Mirroring</a:t>
            </a:r>
          </a:p>
          <a:p>
            <a:pPr lvl="1"/>
            <a:r>
              <a:rPr lang="en-US" dirty="0" smtClean="0"/>
              <a:t>Repeating back the last word or phrase said by </a:t>
            </a:r>
            <a:r>
              <a:rPr lang="en-US" dirty="0" smtClean="0"/>
              <a:t>youth</a:t>
            </a:r>
            <a:endParaRPr lang="en-US" dirty="0" smtClean="0"/>
          </a:p>
          <a:p>
            <a:pPr lvl="1"/>
            <a:r>
              <a:rPr lang="en-US" dirty="0" smtClean="0"/>
              <a:t>Asks for more </a:t>
            </a:r>
            <a:r>
              <a:rPr lang="en-US" dirty="0" err="1" smtClean="0"/>
              <a:t>intel</a:t>
            </a:r>
            <a:r>
              <a:rPr lang="en-US" dirty="0" smtClean="0"/>
              <a:t> without guiding direction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938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Active Listening </a:t>
            </a:r>
            <a:r>
              <a:rPr dirty="0" smtClean="0"/>
              <a:t>Skills #4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5257800"/>
          </a:xfrm>
        </p:spPr>
        <p:txBody>
          <a:bodyPr/>
          <a:lstStyle/>
          <a:p>
            <a:r>
              <a:rPr lang="en-US" dirty="0" smtClean="0"/>
              <a:t>Effective pause (silence)</a:t>
            </a:r>
          </a:p>
          <a:p>
            <a:pPr lvl="1"/>
            <a:r>
              <a:rPr lang="en-US" dirty="0" smtClean="0"/>
              <a:t>Most people feel awkward with silence</a:t>
            </a:r>
          </a:p>
          <a:p>
            <a:pPr lvl="1"/>
            <a:r>
              <a:rPr lang="en-US" dirty="0" smtClean="0"/>
              <a:t>Can provoke the </a:t>
            </a:r>
            <a:r>
              <a:rPr lang="en-US" dirty="0" smtClean="0"/>
              <a:t>youth </a:t>
            </a:r>
            <a:r>
              <a:rPr lang="en-US" dirty="0" smtClean="0"/>
              <a:t>into talking</a:t>
            </a:r>
          </a:p>
          <a:p>
            <a:pPr lvl="1"/>
            <a:r>
              <a:rPr lang="en-US" dirty="0" smtClean="0"/>
              <a:t>Use before and after YOU have communicated an important message (intensifies meaning)</a:t>
            </a:r>
          </a:p>
        </p:txBody>
      </p:sp>
    </p:spTree>
    <p:extLst>
      <p:ext uri="{BB962C8B-B14F-4D97-AF65-F5344CB8AC3E}">
        <p14:creationId xmlns:p14="http://schemas.microsoft.com/office/powerpoint/2010/main" val="305707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4400" dirty="0" smtClean="0">
                <a:solidFill>
                  <a:schemeClr val="bg2"/>
                </a:solidFill>
              </a:rPr>
              <a:t>SCENARIOS</a:t>
            </a:r>
            <a:endParaRPr kumimoji="0" lang="en-US" sz="4400" dirty="0">
              <a:solidFill>
                <a:schemeClr val="bg2"/>
              </a:solidFill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76400"/>
            <a:ext cx="7391400" cy="50292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3600" dirty="0" smtClean="0">
                <a:latin typeface="Arial" charset="0"/>
              </a:rPr>
              <a:t>Basketball Game: </a:t>
            </a:r>
          </a:p>
          <a:p>
            <a:pPr>
              <a:buFont typeface="Monotype Sorts" charset="2"/>
              <a:buNone/>
            </a:pPr>
            <a:r>
              <a:rPr lang="en-US" sz="3600" dirty="0">
                <a:latin typeface="Arial" charset="0"/>
              </a:rPr>
              <a:t>	</a:t>
            </a:r>
            <a:r>
              <a:rPr lang="en-US" sz="3600" dirty="0" smtClean="0">
                <a:latin typeface="Arial" charset="0"/>
              </a:rPr>
              <a:t>Fred’s Son, Ref call, prior issue</a:t>
            </a:r>
          </a:p>
          <a:p>
            <a:pPr>
              <a:buFont typeface="Monotype Sorts" charset="2"/>
              <a:buNone/>
            </a:pPr>
            <a:r>
              <a:rPr lang="en-US" sz="3600" dirty="0">
                <a:latin typeface="Arial" charset="0"/>
              </a:rPr>
              <a:t>	</a:t>
            </a:r>
          </a:p>
          <a:p>
            <a:pPr>
              <a:buFont typeface="Monotype Sorts" charset="2"/>
              <a:buNone/>
            </a:pPr>
            <a:r>
              <a:rPr lang="en-US" sz="3600" dirty="0" smtClean="0">
                <a:solidFill>
                  <a:srgbClr val="C00000"/>
                </a:solidFill>
                <a:latin typeface="Arial" charset="0"/>
              </a:rPr>
              <a:t>Write Down:</a:t>
            </a:r>
          </a:p>
          <a:p>
            <a:pPr>
              <a:buFont typeface="Monotype Sorts" charset="2"/>
              <a:buNone/>
            </a:pPr>
            <a:r>
              <a:rPr lang="en-US" sz="3600" dirty="0">
                <a:solidFill>
                  <a:srgbClr val="C00000"/>
                </a:solidFill>
                <a:latin typeface="Arial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Arial" charset="0"/>
              </a:rPr>
              <a:t>Does crowd play a role?</a:t>
            </a:r>
          </a:p>
          <a:p>
            <a:pPr>
              <a:buFont typeface="Monotype Sorts" charset="2"/>
              <a:buNone/>
            </a:pPr>
            <a:r>
              <a:rPr lang="en-US" sz="3600" dirty="0">
                <a:solidFill>
                  <a:srgbClr val="C00000"/>
                </a:solidFill>
                <a:latin typeface="Arial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Arial" charset="0"/>
              </a:rPr>
              <a:t>Racial?</a:t>
            </a:r>
            <a:endParaRPr lang="en-US" sz="3600" dirty="0">
              <a:solidFill>
                <a:srgbClr val="C00000"/>
              </a:solidFill>
              <a:latin typeface="Arial" charset="0"/>
            </a:endParaRPr>
          </a:p>
          <a:p>
            <a:pPr>
              <a:buFont typeface="Monotype Sorts" charset="2"/>
              <a:buNone/>
            </a:pPr>
            <a:r>
              <a:rPr lang="en-US" sz="3600" dirty="0">
                <a:solidFill>
                  <a:srgbClr val="C00000"/>
                </a:solidFill>
                <a:latin typeface="Arial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Arial" charset="0"/>
              </a:rPr>
              <a:t>How do you handle?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0"/>
            <a:ext cx="28384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59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Active Listening </a:t>
            </a:r>
            <a:r>
              <a:rPr dirty="0" smtClean="0"/>
              <a:t>Skills #5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5257800"/>
          </a:xfrm>
        </p:spPr>
        <p:txBody>
          <a:bodyPr/>
          <a:lstStyle/>
          <a:p>
            <a:r>
              <a:rPr lang="en-US" dirty="0" smtClean="0"/>
              <a:t>Minimal encouragers</a:t>
            </a:r>
          </a:p>
          <a:p>
            <a:pPr lvl="1"/>
            <a:r>
              <a:rPr lang="en-US" dirty="0" smtClean="0"/>
              <a:t>Sounds you can make showing your interest</a:t>
            </a:r>
          </a:p>
          <a:p>
            <a:pPr lvl="1"/>
            <a:r>
              <a:rPr lang="en-US" dirty="0" smtClean="0"/>
              <a:t>“Oh”, “When”, “Really?”,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Does not interfere with conversation flow</a:t>
            </a:r>
          </a:p>
          <a:p>
            <a:pPr lvl="1"/>
            <a:r>
              <a:rPr lang="en-US" dirty="0" smtClean="0"/>
              <a:t>Helps build rapport</a:t>
            </a:r>
          </a:p>
          <a:p>
            <a:pPr lvl="1"/>
            <a:r>
              <a:rPr lang="en-US" dirty="0" smtClean="0"/>
              <a:t>Encourages the subject to continue TALKING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657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Active Listening </a:t>
            </a:r>
            <a:r>
              <a:rPr dirty="0" smtClean="0"/>
              <a:t>Skills #6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5257800"/>
          </a:xfrm>
        </p:spPr>
        <p:txBody>
          <a:bodyPr/>
          <a:lstStyle/>
          <a:p>
            <a:r>
              <a:rPr lang="en-US" dirty="0" smtClean="0"/>
              <a:t>“I” messages</a:t>
            </a:r>
          </a:p>
          <a:p>
            <a:pPr lvl="1"/>
            <a:r>
              <a:rPr lang="en-US" dirty="0" smtClean="0"/>
              <a:t>Shows how you are interpreting what is being said</a:t>
            </a:r>
          </a:p>
          <a:p>
            <a:pPr lvl="1"/>
            <a:r>
              <a:rPr lang="en-US" dirty="0" smtClean="0"/>
              <a:t>Non-threatening approach</a:t>
            </a:r>
          </a:p>
          <a:p>
            <a:pPr lvl="1"/>
            <a:r>
              <a:rPr lang="en-US" dirty="0" smtClean="0"/>
              <a:t>Why we feel a certain way</a:t>
            </a:r>
          </a:p>
          <a:p>
            <a:pPr lvl="1"/>
            <a:r>
              <a:rPr lang="en-US" dirty="0" smtClean="0"/>
              <a:t>What they can do to help remedy situation</a:t>
            </a:r>
          </a:p>
          <a:p>
            <a:pPr lvl="1"/>
            <a:r>
              <a:rPr lang="en-US" dirty="0" smtClean="0"/>
              <a:t>Can slow down manipulation and verbal attacks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 feel….when you…..because…..</a:t>
            </a:r>
          </a:p>
          <a:p>
            <a:pPr lvl="2"/>
            <a:r>
              <a:rPr lang="en-US" dirty="0" smtClean="0"/>
              <a:t>I feel uneasy about that request….</a:t>
            </a:r>
          </a:p>
          <a:p>
            <a:pPr lvl="2"/>
            <a:r>
              <a:rPr lang="en-US" dirty="0" smtClean="0"/>
              <a:t>I feel hurt when you…..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25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Active Listening </a:t>
            </a:r>
            <a:r>
              <a:rPr dirty="0" smtClean="0"/>
              <a:t>Skills: 5 W's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5257800"/>
          </a:xfrm>
        </p:spPr>
        <p:txBody>
          <a:bodyPr/>
          <a:lstStyle/>
          <a:p>
            <a:r>
              <a:rPr lang="en-US" dirty="0" smtClean="0"/>
              <a:t>Open ended questions</a:t>
            </a:r>
          </a:p>
          <a:p>
            <a:pPr lvl="1"/>
            <a:r>
              <a:rPr lang="en-US" dirty="0" smtClean="0"/>
              <a:t>5 W’s + How</a:t>
            </a:r>
          </a:p>
          <a:p>
            <a:pPr lvl="1"/>
            <a:r>
              <a:rPr lang="en-US" dirty="0" smtClean="0"/>
              <a:t>Cannot be answered with “Yes” or “No”</a:t>
            </a:r>
          </a:p>
          <a:p>
            <a:pPr lvl="1"/>
            <a:r>
              <a:rPr lang="en-US" dirty="0" smtClean="0"/>
              <a:t>Provokes conversation</a:t>
            </a:r>
          </a:p>
          <a:p>
            <a:pPr lvl="1"/>
            <a:r>
              <a:rPr lang="en-US" dirty="0" smtClean="0"/>
              <a:t>Demonstrates interest in their feelings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Closed ended questions gives appearance of interrogation</a:t>
            </a:r>
          </a:p>
        </p:txBody>
      </p:sp>
    </p:spTree>
    <p:extLst>
      <p:ext uri="{BB962C8B-B14F-4D97-AF65-F5344CB8AC3E}">
        <p14:creationId xmlns:p14="http://schemas.microsoft.com/office/powerpoint/2010/main" val="11184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Phrases that Establish Empathy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The ultimate EMPATHETIC statement:</a:t>
            </a:r>
          </a:p>
          <a:p>
            <a:pPr lvl="1"/>
            <a:r>
              <a:rPr lang="en-US" dirty="0" smtClean="0"/>
              <a:t>“Let me be sure I heard what you just said.”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4000" b="1" dirty="0" smtClean="0"/>
              <a:t>14 Benefits to paraphrasing……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2667000"/>
            <a:ext cx="2362200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8600"/>
            <a:ext cx="85344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14 Benefits to Paraphrasing: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You hook them to listening…</a:t>
            </a:r>
          </a:p>
          <a:p>
            <a:pPr marL="0" indent="0">
              <a:buNone/>
            </a:pPr>
            <a:r>
              <a:rPr lang="en-US" sz="3200" dirty="0" smtClean="0"/>
              <a:t>You have taken control…</a:t>
            </a:r>
          </a:p>
          <a:p>
            <a:pPr marL="0" indent="0">
              <a:buNone/>
            </a:pPr>
            <a:r>
              <a:rPr lang="en-US" sz="3200" dirty="0" smtClean="0"/>
              <a:t>Immediate feedback, not misunderstood later</a:t>
            </a:r>
          </a:p>
          <a:p>
            <a:pPr marL="0" indent="0">
              <a:buNone/>
            </a:pPr>
            <a:r>
              <a:rPr lang="en-US" sz="3200" dirty="0" smtClean="0"/>
              <a:t>Allows them to correct anything that they said</a:t>
            </a:r>
          </a:p>
          <a:p>
            <a:pPr marL="0" indent="0">
              <a:buNone/>
            </a:pPr>
            <a:r>
              <a:rPr lang="en-US" sz="3200" dirty="0" smtClean="0"/>
              <a:t>Makes them a better </a:t>
            </a:r>
            <a:r>
              <a:rPr lang="en-US" dirty="0" smtClean="0"/>
              <a:t>listener (to their own words)</a:t>
            </a:r>
          </a:p>
          <a:p>
            <a:pPr marL="0" indent="0">
              <a:buNone/>
            </a:pPr>
            <a:r>
              <a:rPr lang="en-US" sz="3200" dirty="0" smtClean="0"/>
              <a:t>Creating Empathy, </a:t>
            </a:r>
            <a:r>
              <a:rPr lang="en-US" dirty="0" smtClean="0"/>
              <a:t>they believe you are interested</a:t>
            </a:r>
          </a:p>
          <a:p>
            <a:pPr marL="0" indent="0">
              <a:buNone/>
            </a:pPr>
            <a:r>
              <a:rPr lang="en-US" sz="3200" dirty="0" smtClean="0"/>
              <a:t>Attempting to get it right, not be right</a:t>
            </a:r>
          </a:p>
        </p:txBody>
      </p:sp>
    </p:spTree>
    <p:extLst>
      <p:ext uri="{BB962C8B-B14F-4D97-AF65-F5344CB8AC3E}">
        <p14:creationId xmlns:p14="http://schemas.microsoft.com/office/powerpoint/2010/main" val="143286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8600"/>
            <a:ext cx="85344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14 Benefits to </a:t>
            </a:r>
            <a:r>
              <a:rPr lang="en-US" dirty="0" smtClean="0"/>
              <a:t>Paraphrasing (</a:t>
            </a:r>
            <a:r>
              <a:rPr lang="en-US" dirty="0" err="1" smtClean="0"/>
              <a:t>cont</a:t>
            </a:r>
            <a:r>
              <a:rPr lang="en-US" dirty="0" smtClean="0"/>
              <a:t>):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Sonic Intention: </a:t>
            </a:r>
            <a:r>
              <a:rPr lang="en-US" sz="2400" dirty="0" smtClean="0"/>
              <a:t>did they say it out loud? just their mind?</a:t>
            </a:r>
          </a:p>
          <a:p>
            <a:pPr marL="0" indent="0">
              <a:buNone/>
            </a:pPr>
            <a:r>
              <a:rPr lang="en-US" sz="3200" dirty="0" smtClean="0"/>
              <a:t>Clarifying effect for witnesses, save face?</a:t>
            </a:r>
          </a:p>
          <a:p>
            <a:pPr marL="0" indent="0">
              <a:buNone/>
            </a:pPr>
            <a:r>
              <a:rPr lang="en-US" sz="3200" dirty="0" smtClean="0"/>
              <a:t>Avoids “putting words in other people’s mouths”</a:t>
            </a:r>
          </a:p>
          <a:p>
            <a:pPr marL="0" indent="0">
              <a:buNone/>
            </a:pPr>
            <a:r>
              <a:rPr lang="en-US" sz="3200" dirty="0" smtClean="0"/>
              <a:t>Ask for reverse paraphrasing: did they hear you?</a:t>
            </a:r>
          </a:p>
          <a:p>
            <a:pPr marL="0" indent="0">
              <a:buNone/>
            </a:pPr>
            <a:r>
              <a:rPr lang="en-US" sz="3200" dirty="0" smtClean="0"/>
              <a:t>Safeguard against missing details</a:t>
            </a:r>
          </a:p>
          <a:p>
            <a:pPr marL="0" indent="0">
              <a:buNone/>
            </a:pPr>
            <a:r>
              <a:rPr lang="en-US" sz="3200" dirty="0" smtClean="0"/>
              <a:t>Golden rule, </a:t>
            </a:r>
            <a:r>
              <a:rPr lang="en-US" sz="2400" dirty="0" smtClean="0"/>
              <a:t>they will see you as fair and treat you well</a:t>
            </a:r>
          </a:p>
          <a:p>
            <a:pPr marL="0" indent="0">
              <a:buNone/>
            </a:pPr>
            <a:r>
              <a:rPr lang="en-US" sz="3200" dirty="0" smtClean="0"/>
              <a:t>Reinforces details in your memory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7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Steps to Persuasion (Appeal)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3124200" cy="5410200"/>
          </a:xfrm>
        </p:spPr>
        <p:txBody>
          <a:bodyPr/>
          <a:lstStyle/>
          <a:p>
            <a:pPr marL="514350" indent="-514350" algn="r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Ask</a:t>
            </a:r>
          </a:p>
          <a:p>
            <a:pPr marL="514350" indent="-514350" algn="r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Set Context </a:t>
            </a:r>
          </a:p>
          <a:p>
            <a:pPr marL="514350" indent="-514350" algn="r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Present Options </a:t>
            </a:r>
          </a:p>
          <a:p>
            <a:pPr marL="514350" indent="-514350" algn="r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Confirm </a:t>
            </a:r>
          </a:p>
          <a:p>
            <a:pPr marL="514350" indent="-514350" algn="r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Act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3733800" y="1600200"/>
            <a:ext cx="5410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(Ethical Appeal)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i="1" dirty="0" smtClean="0"/>
              <a:t>	Ernest desire to help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(Reasonable Appeal)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i="1" dirty="0" smtClean="0"/>
              <a:t>	Logical, Common Sense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(Personal Appeal)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i="1" dirty="0" smtClean="0"/>
              <a:t>	Show the Benefits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(Practical Appeal)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i="1" dirty="0" smtClean="0"/>
              <a:t>	Humor, Redirection, Refocus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(Determination of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Appropriate Action)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1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Steps </a:t>
            </a:r>
            <a:r>
              <a:rPr lang="en-US" smtClean="0"/>
              <a:t>to Persuasion: LEAPS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ISTEN: Look interested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MPATHIZE: Don’t agree, but understand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SK: 5 W’s, Opinion-Seeking, Direct or Leading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ARAPHRASE: Repeat back without emotion/tone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UMMARIZE: Condense into concise statement</a:t>
            </a:r>
          </a:p>
          <a:p>
            <a:pPr marL="457200" lvl="1" indent="0">
              <a:buNone/>
            </a:pPr>
            <a:r>
              <a:rPr lang="en-US" dirty="0" smtClean="0"/>
              <a:t>		Brief, Concise, Inarguable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NOT to do: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OVER STERN: </a:t>
            </a:r>
            <a:r>
              <a:rPr lang="en-US" b="0" dirty="0" smtClean="0"/>
              <a:t>try to avoid direct, one-way orders </a:t>
            </a:r>
          </a:p>
          <a:p>
            <a:endParaRPr lang="en-US" dirty="0"/>
          </a:p>
          <a:p>
            <a:r>
              <a:rPr lang="en-US" dirty="0" smtClean="0"/>
              <a:t>INDIFFERENCE: </a:t>
            </a:r>
            <a:r>
              <a:rPr lang="en-US" b="0" dirty="0" smtClean="0"/>
              <a:t>avoid the “I don’t give a !@#%”</a:t>
            </a:r>
          </a:p>
          <a:p>
            <a:endParaRPr lang="en-US" dirty="0"/>
          </a:p>
          <a:p>
            <a:r>
              <a:rPr lang="en-US" dirty="0" smtClean="0"/>
              <a:t>INDECISIVENESS: </a:t>
            </a:r>
            <a:r>
              <a:rPr lang="en-US" b="0" dirty="0" smtClean="0"/>
              <a:t>avoid wishy-washy</a:t>
            </a:r>
          </a:p>
          <a:p>
            <a:endParaRPr lang="en-US" dirty="0"/>
          </a:p>
          <a:p>
            <a:r>
              <a:rPr lang="en-US" dirty="0" smtClean="0"/>
              <a:t>CARELESSNESS: </a:t>
            </a:r>
            <a:r>
              <a:rPr lang="en-US" b="0" dirty="0" smtClean="0"/>
              <a:t>avoid over-confidence, be aware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413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 Strategy &amp; Tactics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5181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Intel: basics you would normally get on any call</a:t>
            </a:r>
          </a:p>
          <a:p>
            <a:r>
              <a:rPr lang="en-US" sz="3000" dirty="0" smtClean="0"/>
              <a:t>Establish Problem-Solving Climate</a:t>
            </a:r>
          </a:p>
          <a:p>
            <a:r>
              <a:rPr lang="en-US" sz="3000" dirty="0" smtClean="0"/>
              <a:t>Build Trust (will eventually help </a:t>
            </a:r>
            <a:r>
              <a:rPr lang="en-US" sz="3000" dirty="0" err="1" smtClean="0"/>
              <a:t>pursade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Avoid Forcing “Your” Climate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Attempt to calm the subject: words, tone, voice</a:t>
            </a:r>
          </a:p>
          <a:p>
            <a:r>
              <a:rPr lang="en-US" sz="3000" dirty="0" smtClean="0"/>
              <a:t>Attempt to distract from original problem</a:t>
            </a:r>
          </a:p>
          <a:p>
            <a:r>
              <a:rPr lang="en-US" sz="3000" dirty="0" smtClean="0"/>
              <a:t>Stall for Time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4400" dirty="0" smtClean="0">
                <a:solidFill>
                  <a:schemeClr val="bg2"/>
                </a:solidFill>
              </a:rPr>
              <a:t>SCENARIOS</a:t>
            </a:r>
            <a:endParaRPr kumimoji="0" lang="en-US" sz="4400" dirty="0">
              <a:solidFill>
                <a:schemeClr val="bg2"/>
              </a:solidFill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76400"/>
            <a:ext cx="7391400" cy="55626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3600" dirty="0" smtClean="0">
                <a:latin typeface="Arial" charset="0"/>
              </a:rPr>
              <a:t>Basketball Game:</a:t>
            </a:r>
          </a:p>
          <a:p>
            <a:pPr>
              <a:buFont typeface="Monotype Sorts" charset="2"/>
              <a:buNone/>
            </a:pPr>
            <a:r>
              <a:rPr lang="en-US" sz="3600" dirty="0">
                <a:latin typeface="Arial" charset="0"/>
              </a:rPr>
              <a:t>	</a:t>
            </a:r>
            <a:r>
              <a:rPr lang="en-US" sz="3600" dirty="0" smtClean="0">
                <a:latin typeface="Arial" charset="0"/>
              </a:rPr>
              <a:t>Students from opposing team</a:t>
            </a:r>
          </a:p>
          <a:p>
            <a:pPr>
              <a:buFont typeface="Monotype Sorts" charset="2"/>
              <a:buNone/>
            </a:pPr>
            <a:r>
              <a:rPr lang="en-US" sz="3600" dirty="0">
                <a:latin typeface="Arial" charset="0"/>
              </a:rPr>
              <a:t>	</a:t>
            </a:r>
            <a:r>
              <a:rPr lang="en-US" sz="3600" dirty="0" smtClean="0">
                <a:latin typeface="Arial" charset="0"/>
              </a:rPr>
              <a:t>Come over to home side</a:t>
            </a:r>
          </a:p>
          <a:p>
            <a:pPr>
              <a:buFont typeface="Monotype Sorts" charset="2"/>
              <a:buNone/>
            </a:pPr>
            <a:r>
              <a:rPr lang="en-US" sz="3600" dirty="0">
                <a:latin typeface="Arial" charset="0"/>
              </a:rPr>
              <a:t>	</a:t>
            </a:r>
            <a:r>
              <a:rPr lang="en-US" sz="3600" dirty="0" smtClean="0">
                <a:latin typeface="Arial" charset="0"/>
              </a:rPr>
              <a:t>Refuse to leave a “public” area</a:t>
            </a:r>
          </a:p>
          <a:p>
            <a:pPr>
              <a:buFont typeface="Monotype Sorts" charset="2"/>
              <a:buNone/>
            </a:pPr>
            <a:endParaRPr lang="en-US" sz="3600" dirty="0">
              <a:latin typeface="Arial" charset="0"/>
            </a:endParaRPr>
          </a:p>
          <a:p>
            <a:pPr>
              <a:buFont typeface="Monotype Sorts" charset="2"/>
              <a:buNone/>
            </a:pPr>
            <a:r>
              <a:rPr lang="en-US" sz="3600" dirty="0" smtClean="0">
                <a:solidFill>
                  <a:srgbClr val="C00000"/>
                </a:solidFill>
                <a:latin typeface="Arial" charset="0"/>
              </a:rPr>
              <a:t>Write Down:</a:t>
            </a:r>
          </a:p>
          <a:p>
            <a:pPr>
              <a:buFont typeface="Monotype Sorts" charset="2"/>
              <a:buNone/>
            </a:pPr>
            <a:r>
              <a:rPr lang="en-US" sz="3600" dirty="0">
                <a:solidFill>
                  <a:srgbClr val="C00000"/>
                </a:solidFill>
                <a:latin typeface="Arial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Arial" charset="0"/>
              </a:rPr>
              <a:t>Does your school allow it?</a:t>
            </a:r>
          </a:p>
          <a:p>
            <a:pPr>
              <a:buFont typeface="Monotype Sorts" charset="2"/>
              <a:buNone/>
            </a:pPr>
            <a:r>
              <a:rPr lang="en-US" sz="3600" dirty="0">
                <a:solidFill>
                  <a:srgbClr val="C00000"/>
                </a:solidFill>
                <a:latin typeface="Arial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Arial" charset="0"/>
              </a:rPr>
              <a:t>How do you remove them?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50" y="154619"/>
            <a:ext cx="2922150" cy="159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18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 Strategy &amp; Tactics </a:t>
            </a:r>
            <a:r>
              <a:rPr lang="en-US" sz="2800" dirty="0" smtClean="0"/>
              <a:t>(</a:t>
            </a:r>
            <a:r>
              <a:rPr lang="en-US" sz="2800" dirty="0" err="1" smtClean="0"/>
              <a:t>cont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Avoid arguing/provoking</a:t>
            </a:r>
          </a:p>
          <a:p>
            <a:r>
              <a:rPr lang="en-US" sz="3000" dirty="0" smtClean="0"/>
              <a:t>Help </a:t>
            </a:r>
            <a:r>
              <a:rPr lang="en-US" sz="3000" dirty="0" smtClean="0"/>
              <a:t>youth </a:t>
            </a:r>
            <a:r>
              <a:rPr lang="en-US" sz="3000" dirty="0" smtClean="0"/>
              <a:t>“Save Face” (not lose)</a:t>
            </a:r>
          </a:p>
          <a:p>
            <a:r>
              <a:rPr lang="en-US" sz="3000" dirty="0" smtClean="0"/>
              <a:t>Active Listening</a:t>
            </a:r>
          </a:p>
          <a:p>
            <a:r>
              <a:rPr lang="en-US" sz="3000" dirty="0" smtClean="0"/>
              <a:t>Deal with smaller issues first: build foundation</a:t>
            </a:r>
          </a:p>
          <a:p>
            <a:r>
              <a:rPr lang="en-US" sz="3000" dirty="0" smtClean="0"/>
              <a:t>Present both sides of the argument: objective</a:t>
            </a:r>
          </a:p>
          <a:p>
            <a:r>
              <a:rPr lang="en-US" sz="3000" dirty="0" smtClean="0"/>
              <a:t>Point out Similarities: rapport and trust</a:t>
            </a:r>
          </a:p>
          <a:p>
            <a:r>
              <a:rPr lang="en-US" sz="3000" dirty="0" smtClean="0"/>
              <a:t>Delayed Compliance: think about it, sleep on it</a:t>
            </a:r>
          </a:p>
          <a:p>
            <a:r>
              <a:rPr lang="en-US" sz="3000" dirty="0" smtClean="0"/>
              <a:t>Keep hope alive: of winning for both sides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7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 Words and Phrases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518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Could you tell me about it?</a:t>
            </a:r>
          </a:p>
          <a:p>
            <a:r>
              <a:rPr lang="en-US" sz="3200" dirty="0" smtClean="0"/>
              <a:t>I would like to hear your side.</a:t>
            </a:r>
          </a:p>
          <a:p>
            <a:r>
              <a:rPr lang="en-US" sz="3200" dirty="0" smtClean="0"/>
              <a:t>Could you share that with me?</a:t>
            </a:r>
          </a:p>
          <a:p>
            <a:r>
              <a:rPr lang="en-US" sz="3200" dirty="0" smtClean="0"/>
              <a:t>I guess that’s pretty important to you.</a:t>
            </a:r>
          </a:p>
          <a:p>
            <a:r>
              <a:rPr lang="en-US" sz="3200" dirty="0" smtClean="0"/>
              <a:t>That’s interesting, tell me more about …</a:t>
            </a:r>
          </a:p>
          <a:p>
            <a:r>
              <a:rPr lang="en-US" sz="3200" dirty="0" smtClean="0"/>
              <a:t>Together, we can work this out.</a:t>
            </a:r>
          </a:p>
          <a:p>
            <a:endParaRPr lang="en-US" dirty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Your suggestions?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</a:t>
            </a:r>
            <a:r>
              <a:rPr lang="en-US" dirty="0" smtClean="0"/>
              <a:t>Deliberate/Planned Behavior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686800" cy="4525963"/>
          </a:xfrm>
        </p:spPr>
        <p:txBody>
          <a:bodyPr/>
          <a:lstStyle/>
          <a:p>
            <a:r>
              <a:rPr lang="en-US" dirty="0"/>
              <a:t>REMIND:</a:t>
            </a:r>
          </a:p>
          <a:p>
            <a:pPr lvl="1"/>
            <a:r>
              <a:rPr lang="en-US" dirty="0"/>
              <a:t>Subtle words/signals, non-threatening, private/quiet</a:t>
            </a:r>
          </a:p>
          <a:p>
            <a:pPr lvl="1"/>
            <a:r>
              <a:rPr lang="en-US" dirty="0" smtClean="0"/>
              <a:t>i.e. “I </a:t>
            </a:r>
            <a:r>
              <a:rPr lang="en-US" dirty="0"/>
              <a:t>understand you without swearing…”</a:t>
            </a:r>
          </a:p>
          <a:p>
            <a:r>
              <a:rPr lang="en-US" dirty="0" smtClean="0"/>
              <a:t>EXPLAIN:</a:t>
            </a:r>
            <a:endParaRPr lang="en-US" dirty="0"/>
          </a:p>
          <a:p>
            <a:pPr lvl="1"/>
            <a:r>
              <a:rPr lang="en-US" dirty="0" smtClean="0"/>
              <a:t>Simple, non-threatening consequences, “if-then”, your choice</a:t>
            </a:r>
            <a:endParaRPr lang="en-US" dirty="0"/>
          </a:p>
          <a:p>
            <a:r>
              <a:rPr lang="en-US" dirty="0" smtClean="0"/>
              <a:t>INSTRUCT:</a:t>
            </a:r>
            <a:endParaRPr lang="en-US" dirty="0"/>
          </a:p>
          <a:p>
            <a:pPr lvl="1"/>
            <a:r>
              <a:rPr lang="en-US" dirty="0" smtClean="0"/>
              <a:t>Clear, Firm, Courteous, Facts</a:t>
            </a:r>
          </a:p>
          <a:p>
            <a:pPr lvl="1"/>
            <a:r>
              <a:rPr lang="en-US" dirty="0" smtClean="0"/>
              <a:t>Directions to quickly correct behavior</a:t>
            </a:r>
          </a:p>
          <a:p>
            <a:pPr lvl="2"/>
            <a:r>
              <a:rPr lang="en-US" dirty="0" smtClean="0"/>
              <a:t>State Specific issue at hand and effects of </a:t>
            </a:r>
            <a:r>
              <a:rPr lang="en-US" dirty="0" err="1" smtClean="0"/>
              <a:t>mis</a:t>
            </a:r>
            <a:r>
              <a:rPr lang="en-US" dirty="0" smtClean="0"/>
              <a:t>-behavior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477000"/>
            <a:ext cx="2133600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http://de-escalate.org/</a:t>
            </a:r>
          </a:p>
        </p:txBody>
      </p:sp>
    </p:spTree>
    <p:extLst>
      <p:ext uri="{BB962C8B-B14F-4D97-AF65-F5344CB8AC3E}">
        <p14:creationId xmlns:p14="http://schemas.microsoft.com/office/powerpoint/2010/main" val="6852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</a:t>
            </a:r>
            <a:r>
              <a:rPr lang="en-US" dirty="0" smtClean="0"/>
              <a:t>Emotional/Impulse Behavior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724400"/>
          </a:xfrm>
        </p:spPr>
        <p:txBody>
          <a:bodyPr/>
          <a:lstStyle/>
          <a:p>
            <a:r>
              <a:rPr lang="en-US" dirty="0" smtClean="0"/>
              <a:t>SPACE/TIME:</a:t>
            </a:r>
            <a:endParaRPr lang="en-US" dirty="0"/>
          </a:p>
          <a:p>
            <a:pPr lvl="1"/>
            <a:r>
              <a:rPr lang="en-US" dirty="0" smtClean="0"/>
              <a:t>To vent, show respect, non-threatening, don’t crowd</a:t>
            </a:r>
          </a:p>
          <a:p>
            <a:pPr lvl="1"/>
            <a:endParaRPr lang="en-US" dirty="0"/>
          </a:p>
          <a:p>
            <a:r>
              <a:rPr lang="en-US" dirty="0" smtClean="0"/>
              <a:t>REFLECTIVE LISTENING (Active):</a:t>
            </a:r>
            <a:endParaRPr lang="en-US" dirty="0"/>
          </a:p>
          <a:p>
            <a:pPr lvl="1"/>
            <a:r>
              <a:rPr lang="en-US" dirty="0" smtClean="0"/>
              <a:t>Shows comforting, reaffirming, don’t disagree</a:t>
            </a:r>
          </a:p>
          <a:p>
            <a:pPr lvl="1"/>
            <a:r>
              <a:rPr lang="en-US" dirty="0" smtClean="0"/>
              <a:t>More verbal = less physical</a:t>
            </a:r>
          </a:p>
          <a:p>
            <a:pPr lvl="1"/>
            <a:endParaRPr lang="en-US" dirty="0"/>
          </a:p>
          <a:p>
            <a:r>
              <a:rPr lang="en-US" dirty="0" smtClean="0"/>
              <a:t>POSITIVE OPTIONS:</a:t>
            </a:r>
            <a:endParaRPr lang="en-US" dirty="0"/>
          </a:p>
          <a:p>
            <a:pPr lvl="1"/>
            <a:r>
              <a:rPr lang="en-US" dirty="0" smtClean="0"/>
              <a:t>Ask them for positive options available</a:t>
            </a:r>
          </a:p>
          <a:p>
            <a:pPr lvl="1"/>
            <a:r>
              <a:rPr lang="en-US" dirty="0" smtClean="0"/>
              <a:t>Try not to suggest unless they don’t have any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477000"/>
            <a:ext cx="2133600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http://de-escalate.org/</a:t>
            </a:r>
          </a:p>
        </p:txBody>
      </p:sp>
    </p:spTree>
    <p:extLst>
      <p:ext uri="{BB962C8B-B14F-4D97-AF65-F5344CB8AC3E}">
        <p14:creationId xmlns:p14="http://schemas.microsoft.com/office/powerpoint/2010/main" val="2965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4400" dirty="0" smtClean="0">
                <a:solidFill>
                  <a:schemeClr val="bg2"/>
                </a:solidFill>
              </a:rPr>
              <a:t>SCENARIOS</a:t>
            </a:r>
            <a:endParaRPr kumimoji="0" lang="en-US" sz="4400" dirty="0">
              <a:solidFill>
                <a:schemeClr val="bg2"/>
              </a:solidFill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76400"/>
            <a:ext cx="7391400" cy="50292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3600" i="1" dirty="0" smtClean="0">
                <a:solidFill>
                  <a:srgbClr val="FF0000"/>
                </a:solidFill>
                <a:latin typeface="Arial" charset="0"/>
              </a:rPr>
              <a:t>Basketball Game: </a:t>
            </a:r>
          </a:p>
          <a:p>
            <a:pPr>
              <a:buFont typeface="Monotype Sorts" charset="2"/>
              <a:buNone/>
            </a:pPr>
            <a:r>
              <a:rPr lang="en-US" sz="3600" i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3600" i="1" dirty="0" smtClean="0">
                <a:solidFill>
                  <a:srgbClr val="FF0000"/>
                </a:solidFill>
                <a:latin typeface="Arial" charset="0"/>
              </a:rPr>
              <a:t>Fred’s Son, Ref call, prior issue</a:t>
            </a:r>
          </a:p>
          <a:p>
            <a:pPr>
              <a:buFont typeface="Monotype Sorts" charset="2"/>
              <a:buNone/>
            </a:pPr>
            <a:r>
              <a:rPr lang="en-US" sz="3600" i="1" dirty="0">
                <a:solidFill>
                  <a:srgbClr val="FF0000"/>
                </a:solidFill>
                <a:latin typeface="Arial" charset="0"/>
              </a:rPr>
              <a:t>	</a:t>
            </a:r>
          </a:p>
          <a:p>
            <a:pPr>
              <a:buFont typeface="Monotype Sorts" charset="2"/>
              <a:buNone/>
            </a:pPr>
            <a:r>
              <a:rPr lang="en-US" sz="3600" i="1" dirty="0" smtClean="0">
                <a:solidFill>
                  <a:srgbClr val="FF0000"/>
                </a:solidFill>
                <a:latin typeface="Arial" charset="0"/>
              </a:rPr>
              <a:t>Answers:</a:t>
            </a:r>
          </a:p>
          <a:p>
            <a:pPr>
              <a:buFont typeface="Monotype Sorts" charset="2"/>
              <a:buNone/>
            </a:pPr>
            <a:r>
              <a:rPr lang="en-US" sz="3600" i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3600" i="1" dirty="0" smtClean="0">
                <a:solidFill>
                  <a:srgbClr val="FF0000"/>
                </a:solidFill>
                <a:latin typeface="Arial" charset="0"/>
              </a:rPr>
              <a:t>Does crowd play a role?</a:t>
            </a:r>
          </a:p>
          <a:p>
            <a:pPr>
              <a:buFont typeface="Monotype Sorts" charset="2"/>
              <a:buNone/>
            </a:pPr>
            <a:r>
              <a:rPr lang="en-US" sz="3600" i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3600" i="1" dirty="0" smtClean="0">
                <a:solidFill>
                  <a:srgbClr val="FF0000"/>
                </a:solidFill>
                <a:latin typeface="Arial" charset="0"/>
              </a:rPr>
              <a:t>Racial?</a:t>
            </a:r>
            <a:endParaRPr lang="en-US" sz="3600" i="1" dirty="0">
              <a:solidFill>
                <a:srgbClr val="FF0000"/>
              </a:solidFill>
              <a:latin typeface="Arial" charset="0"/>
            </a:endParaRPr>
          </a:p>
          <a:p>
            <a:pPr>
              <a:buFont typeface="Monotype Sorts" charset="2"/>
              <a:buNone/>
            </a:pPr>
            <a:r>
              <a:rPr lang="en-US" sz="3600" i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3600" i="1" dirty="0" smtClean="0">
                <a:solidFill>
                  <a:srgbClr val="FF0000"/>
                </a:solidFill>
                <a:latin typeface="Arial" charset="0"/>
              </a:rPr>
              <a:t>How do you handle?</a:t>
            </a:r>
          </a:p>
        </p:txBody>
      </p:sp>
    </p:spTree>
    <p:extLst>
      <p:ext uri="{BB962C8B-B14F-4D97-AF65-F5344CB8AC3E}">
        <p14:creationId xmlns:p14="http://schemas.microsoft.com/office/powerpoint/2010/main" val="202038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4400" dirty="0" smtClean="0">
                <a:solidFill>
                  <a:schemeClr val="bg2"/>
                </a:solidFill>
              </a:rPr>
              <a:t>SCENARIOS</a:t>
            </a:r>
            <a:endParaRPr kumimoji="0" lang="en-US" sz="4400" dirty="0">
              <a:solidFill>
                <a:schemeClr val="bg2"/>
              </a:solidFill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76400"/>
            <a:ext cx="7391400" cy="50292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3600" i="1" dirty="0" smtClean="0">
                <a:solidFill>
                  <a:srgbClr val="FF0000"/>
                </a:solidFill>
                <a:latin typeface="Arial" charset="0"/>
              </a:rPr>
              <a:t>Basketball Game:</a:t>
            </a:r>
          </a:p>
          <a:p>
            <a:pPr>
              <a:buFont typeface="Monotype Sorts" charset="2"/>
              <a:buNone/>
            </a:pPr>
            <a:r>
              <a:rPr lang="en-US" sz="3600" i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3600" i="1" dirty="0" smtClean="0">
                <a:solidFill>
                  <a:srgbClr val="FF0000"/>
                </a:solidFill>
                <a:latin typeface="Arial" charset="0"/>
              </a:rPr>
              <a:t>Students from opposing team</a:t>
            </a:r>
          </a:p>
          <a:p>
            <a:pPr>
              <a:buFont typeface="Monotype Sorts" charset="2"/>
              <a:buNone/>
            </a:pPr>
            <a:r>
              <a:rPr lang="en-US" sz="3600" i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3600" i="1" dirty="0" smtClean="0">
                <a:solidFill>
                  <a:srgbClr val="FF0000"/>
                </a:solidFill>
                <a:latin typeface="Arial" charset="0"/>
              </a:rPr>
              <a:t>Come over to home side</a:t>
            </a:r>
          </a:p>
          <a:p>
            <a:pPr>
              <a:buFont typeface="Monotype Sorts" charset="2"/>
              <a:buNone/>
            </a:pPr>
            <a:r>
              <a:rPr lang="en-US" sz="3600" i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3600" i="1" dirty="0" smtClean="0">
                <a:solidFill>
                  <a:srgbClr val="FF0000"/>
                </a:solidFill>
                <a:latin typeface="Arial" charset="0"/>
              </a:rPr>
              <a:t>Refuse to leave a “public” area</a:t>
            </a:r>
          </a:p>
          <a:p>
            <a:pPr>
              <a:buFont typeface="Monotype Sorts" charset="2"/>
              <a:buNone/>
            </a:pPr>
            <a:endParaRPr lang="en-US" sz="3600" i="1" dirty="0">
              <a:solidFill>
                <a:srgbClr val="FF0000"/>
              </a:solidFill>
              <a:latin typeface="Arial" charset="0"/>
            </a:endParaRPr>
          </a:p>
          <a:p>
            <a:pPr>
              <a:buFont typeface="Monotype Sorts" charset="2"/>
              <a:buNone/>
            </a:pPr>
            <a:r>
              <a:rPr lang="en-US" sz="3600" i="1" dirty="0">
                <a:solidFill>
                  <a:srgbClr val="FF0000"/>
                </a:solidFill>
                <a:latin typeface="Arial" charset="0"/>
              </a:rPr>
              <a:t>Answers:</a:t>
            </a:r>
          </a:p>
          <a:p>
            <a:pPr>
              <a:buFont typeface="Monotype Sorts" charset="2"/>
              <a:buNone/>
            </a:pPr>
            <a:r>
              <a:rPr lang="en-US" sz="3600" i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3600" i="1" dirty="0" smtClean="0">
                <a:solidFill>
                  <a:srgbClr val="FF0000"/>
                </a:solidFill>
                <a:latin typeface="Arial" charset="0"/>
              </a:rPr>
              <a:t>Does your school allow it?</a:t>
            </a:r>
          </a:p>
          <a:p>
            <a:pPr>
              <a:buFont typeface="Monotype Sorts" charset="2"/>
              <a:buNone/>
            </a:pPr>
            <a:r>
              <a:rPr lang="en-US" sz="3600" i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3600" i="1" dirty="0" smtClean="0">
                <a:solidFill>
                  <a:srgbClr val="FF0000"/>
                </a:solidFill>
                <a:latin typeface="Arial" charset="0"/>
              </a:rPr>
              <a:t>How do you remove them?</a:t>
            </a:r>
          </a:p>
        </p:txBody>
      </p:sp>
    </p:spTree>
    <p:extLst>
      <p:ext uri="{BB962C8B-B14F-4D97-AF65-F5344CB8AC3E}">
        <p14:creationId xmlns:p14="http://schemas.microsoft.com/office/powerpoint/2010/main" val="35748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4400" dirty="0" smtClean="0">
                <a:solidFill>
                  <a:schemeClr val="bg2"/>
                </a:solidFill>
              </a:rPr>
              <a:t>SCENARIOS</a:t>
            </a:r>
            <a:endParaRPr kumimoji="0" lang="en-US" sz="4400" dirty="0">
              <a:solidFill>
                <a:schemeClr val="bg2"/>
              </a:solidFill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76400"/>
            <a:ext cx="7391400" cy="50292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3600" i="1" dirty="0" smtClean="0">
                <a:solidFill>
                  <a:srgbClr val="FF0000"/>
                </a:solidFill>
                <a:latin typeface="Arial" charset="0"/>
              </a:rPr>
              <a:t>Suspended student:</a:t>
            </a:r>
          </a:p>
          <a:p>
            <a:pPr>
              <a:buFont typeface="Monotype Sorts" charset="2"/>
              <a:buNone/>
            </a:pPr>
            <a:r>
              <a:rPr lang="en-US" sz="3600" i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3600" i="1" dirty="0" smtClean="0">
                <a:solidFill>
                  <a:srgbClr val="FF0000"/>
                </a:solidFill>
                <a:latin typeface="Arial" charset="0"/>
              </a:rPr>
              <a:t>Parking Lot, profanities</a:t>
            </a:r>
          </a:p>
          <a:p>
            <a:pPr>
              <a:buFont typeface="Monotype Sorts" charset="2"/>
              <a:buNone/>
            </a:pPr>
            <a:r>
              <a:rPr lang="en-US" sz="3600" i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3600" i="1" dirty="0" smtClean="0">
                <a:solidFill>
                  <a:srgbClr val="FF0000"/>
                </a:solidFill>
                <a:latin typeface="Arial" charset="0"/>
              </a:rPr>
              <a:t>disorderly conduct, angry</a:t>
            </a:r>
          </a:p>
          <a:p>
            <a:pPr>
              <a:buFont typeface="Monotype Sorts" charset="2"/>
              <a:buNone/>
            </a:pPr>
            <a:r>
              <a:rPr lang="en-US" sz="3600" i="1" dirty="0">
                <a:solidFill>
                  <a:srgbClr val="FF0000"/>
                </a:solidFill>
                <a:latin typeface="Arial" charset="0"/>
              </a:rPr>
              <a:t>	</a:t>
            </a:r>
            <a:endParaRPr lang="en-US" sz="3600" i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 typeface="Monotype Sorts" charset="2"/>
              <a:buNone/>
            </a:pPr>
            <a:r>
              <a:rPr lang="en-US" sz="3600" i="1" dirty="0">
                <a:solidFill>
                  <a:srgbClr val="FF0000"/>
                </a:solidFill>
                <a:latin typeface="Arial" charset="0"/>
              </a:rPr>
              <a:t>Answers:</a:t>
            </a:r>
          </a:p>
          <a:p>
            <a:pPr>
              <a:buFont typeface="Monotype Sorts" charset="2"/>
              <a:buNone/>
            </a:pPr>
            <a:r>
              <a:rPr lang="en-US" sz="3600" i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3600" i="1" dirty="0" smtClean="0">
                <a:solidFill>
                  <a:srgbClr val="FF0000"/>
                </a:solidFill>
                <a:latin typeface="Arial" charset="0"/>
              </a:rPr>
              <a:t>Do you go hands on?</a:t>
            </a:r>
          </a:p>
          <a:p>
            <a:pPr>
              <a:buFont typeface="Monotype Sorts" charset="2"/>
              <a:buNone/>
            </a:pPr>
            <a:r>
              <a:rPr lang="en-US" sz="3600" i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3600" i="1" dirty="0" smtClean="0">
                <a:solidFill>
                  <a:srgbClr val="FF0000"/>
                </a:solidFill>
                <a:latin typeface="Arial" charset="0"/>
              </a:rPr>
              <a:t>Do you cite him?</a:t>
            </a:r>
            <a:endParaRPr lang="en-US" sz="3600" i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walmartimages.com/i/p/97/80/06/21/07/9780062107701_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5105400"/>
          </a:xfrm>
        </p:spPr>
        <p:txBody>
          <a:bodyPr/>
          <a:lstStyle/>
          <a:p>
            <a:r>
              <a:rPr lang="en-US" dirty="0" smtClean="0"/>
              <a:t>Verbal Judo</a:t>
            </a:r>
          </a:p>
          <a:p>
            <a:endParaRPr lang="en-US" dirty="0" smtClean="0"/>
          </a:p>
          <a:p>
            <a:r>
              <a:rPr lang="en-US" dirty="0" smtClean="0"/>
              <a:t>George Thompson</a:t>
            </a:r>
          </a:p>
        </p:txBody>
      </p:sp>
    </p:spTree>
    <p:extLst>
      <p:ext uri="{BB962C8B-B14F-4D97-AF65-F5344CB8AC3E}">
        <p14:creationId xmlns:p14="http://schemas.microsoft.com/office/powerpoint/2010/main" val="5395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5105400"/>
          </a:xfrm>
        </p:spPr>
        <p:txBody>
          <a:bodyPr/>
          <a:lstStyle/>
          <a:p>
            <a:r>
              <a:rPr lang="en-US" dirty="0" smtClean="0"/>
              <a:t>Arresting Communication</a:t>
            </a:r>
          </a:p>
          <a:p>
            <a:endParaRPr lang="en-US" dirty="0" smtClean="0"/>
          </a:p>
          <a:p>
            <a:r>
              <a:rPr lang="en-US" dirty="0" smtClean="0"/>
              <a:t>Lt. Jim </a:t>
            </a:r>
            <a:r>
              <a:rPr lang="en-US" dirty="0" err="1" smtClean="0"/>
              <a:t>Glennon</a:t>
            </a:r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3718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6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724400" cy="5105400"/>
          </a:xfrm>
        </p:spPr>
        <p:txBody>
          <a:bodyPr/>
          <a:lstStyle/>
          <a:p>
            <a:r>
              <a:rPr lang="en-US" dirty="0" smtClean="0"/>
              <a:t>How to Win Friends &amp; Influence People</a:t>
            </a:r>
          </a:p>
          <a:p>
            <a:endParaRPr lang="en-US" dirty="0" smtClean="0"/>
          </a:p>
          <a:p>
            <a:r>
              <a:rPr lang="en-US" dirty="0" smtClean="0"/>
              <a:t>Dale Carnegie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4861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6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4400" dirty="0" smtClean="0">
                <a:solidFill>
                  <a:schemeClr val="bg2"/>
                </a:solidFill>
              </a:rPr>
              <a:t>SCENARIOS</a:t>
            </a:r>
            <a:endParaRPr kumimoji="0" lang="en-US" sz="4400" dirty="0">
              <a:solidFill>
                <a:schemeClr val="bg2"/>
              </a:solidFill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76400"/>
            <a:ext cx="7391400" cy="50292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3600" dirty="0" smtClean="0">
                <a:latin typeface="Arial" charset="0"/>
              </a:rPr>
              <a:t>Suspended student:</a:t>
            </a:r>
          </a:p>
          <a:p>
            <a:pPr>
              <a:buFont typeface="Monotype Sorts" charset="2"/>
              <a:buNone/>
            </a:pPr>
            <a:r>
              <a:rPr lang="en-US" sz="3600" dirty="0">
                <a:latin typeface="Arial" charset="0"/>
              </a:rPr>
              <a:t>	</a:t>
            </a:r>
            <a:r>
              <a:rPr lang="en-US" sz="3600" dirty="0" smtClean="0">
                <a:latin typeface="Arial" charset="0"/>
              </a:rPr>
              <a:t>Parking Lot, profanities</a:t>
            </a:r>
          </a:p>
          <a:p>
            <a:pPr>
              <a:buFont typeface="Monotype Sorts" charset="2"/>
              <a:buNone/>
            </a:pPr>
            <a:r>
              <a:rPr lang="en-US" sz="3600" dirty="0">
                <a:latin typeface="Arial" charset="0"/>
              </a:rPr>
              <a:t>	</a:t>
            </a:r>
            <a:r>
              <a:rPr lang="en-US" sz="3600" dirty="0" smtClean="0">
                <a:latin typeface="Arial" charset="0"/>
              </a:rPr>
              <a:t>disorderly conduct, angry</a:t>
            </a:r>
          </a:p>
          <a:p>
            <a:pPr>
              <a:buFont typeface="Monotype Sorts" charset="2"/>
              <a:buNone/>
            </a:pPr>
            <a:r>
              <a:rPr lang="en-US" sz="3600" dirty="0">
                <a:latin typeface="Arial" charset="0"/>
              </a:rPr>
              <a:t>	</a:t>
            </a:r>
            <a:endParaRPr lang="en-US" sz="3600" dirty="0" smtClean="0">
              <a:latin typeface="Arial" charset="0"/>
            </a:endParaRPr>
          </a:p>
          <a:p>
            <a:pPr>
              <a:buFont typeface="Monotype Sorts" charset="2"/>
              <a:buNone/>
            </a:pPr>
            <a:r>
              <a:rPr lang="en-US" sz="3600" dirty="0" smtClean="0">
                <a:solidFill>
                  <a:srgbClr val="C00000"/>
                </a:solidFill>
                <a:latin typeface="Arial" charset="0"/>
              </a:rPr>
              <a:t>Write down:</a:t>
            </a:r>
          </a:p>
          <a:p>
            <a:pPr>
              <a:buFont typeface="Monotype Sorts" charset="2"/>
              <a:buNone/>
            </a:pPr>
            <a:r>
              <a:rPr lang="en-US" sz="3600" dirty="0">
                <a:solidFill>
                  <a:srgbClr val="C00000"/>
                </a:solidFill>
                <a:latin typeface="Arial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Arial" charset="0"/>
              </a:rPr>
              <a:t>Do you go hands on?</a:t>
            </a:r>
          </a:p>
          <a:p>
            <a:pPr>
              <a:buFont typeface="Monotype Sorts" charset="2"/>
              <a:buNone/>
            </a:pPr>
            <a:r>
              <a:rPr lang="en-US" sz="3600" dirty="0">
                <a:solidFill>
                  <a:srgbClr val="C00000"/>
                </a:solidFill>
                <a:latin typeface="Arial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Arial" charset="0"/>
              </a:rPr>
              <a:t>Do you cite him?</a:t>
            </a:r>
            <a:endParaRPr lang="en-US" sz="36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219325" cy="234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724400" cy="5105400"/>
          </a:xfrm>
        </p:spPr>
        <p:txBody>
          <a:bodyPr/>
          <a:lstStyle/>
          <a:p>
            <a:r>
              <a:rPr lang="en-US" dirty="0" smtClean="0"/>
              <a:t>The Art of Negotiating</a:t>
            </a:r>
          </a:p>
          <a:p>
            <a:endParaRPr lang="en-US" dirty="0" smtClean="0"/>
          </a:p>
          <a:p>
            <a:r>
              <a:rPr lang="en-US" dirty="0" smtClean="0"/>
              <a:t>Gerard Nierenberg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28600"/>
            <a:ext cx="324603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724400" cy="5105400"/>
          </a:xfrm>
        </p:spPr>
        <p:txBody>
          <a:bodyPr/>
          <a:lstStyle/>
          <a:p>
            <a:r>
              <a:rPr lang="en-US" dirty="0" smtClean="0"/>
              <a:t>Hostage Situations</a:t>
            </a:r>
          </a:p>
          <a:p>
            <a:endParaRPr lang="en-US" dirty="0" smtClean="0"/>
          </a:p>
          <a:p>
            <a:r>
              <a:rPr lang="en-US" dirty="0" smtClean="0"/>
              <a:t>Cecil Pearson, Eric </a:t>
            </a:r>
            <a:r>
              <a:rPr lang="en-US" dirty="0" err="1" smtClean="0"/>
              <a:t>Radli</a:t>
            </a:r>
            <a:endParaRPr lang="en-US" dirty="0" smtClean="0"/>
          </a:p>
        </p:txBody>
      </p:sp>
      <p:pic>
        <p:nvPicPr>
          <p:cNvPr id="1026" name="Picture 2" descr="Image result for Hostage Situations: From Crisis Intervention to Dealing With Terror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8425"/>
            <a:ext cx="3581400" cy="528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724400" cy="5105400"/>
          </a:xfrm>
        </p:spPr>
        <p:txBody>
          <a:bodyPr/>
          <a:lstStyle/>
          <a:p>
            <a:r>
              <a:rPr lang="en-US" dirty="0" smtClean="0"/>
              <a:t>Crisis </a:t>
            </a:r>
            <a:r>
              <a:rPr lang="en-US" dirty="0"/>
              <a:t>Negotiators Field </a:t>
            </a:r>
            <a:r>
              <a:rPr lang="en-US" dirty="0" smtClean="0"/>
              <a:t>Guide (Eagle Training)</a:t>
            </a:r>
          </a:p>
          <a:p>
            <a:endParaRPr lang="en-US" dirty="0"/>
          </a:p>
          <a:p>
            <a:r>
              <a:rPr lang="en-US" dirty="0" smtClean="0"/>
              <a:t>Michael G. </a:t>
            </a:r>
            <a:r>
              <a:rPr lang="en-US" dirty="0" err="1" smtClean="0"/>
              <a:t>Goergen</a:t>
            </a:r>
            <a:endParaRPr lang="en-US" dirty="0" smtClean="0"/>
          </a:p>
        </p:txBody>
      </p:sp>
      <p:pic>
        <p:nvPicPr>
          <p:cNvPr id="2" name="Picture 2" descr="http://nebula.wsimg.com/95595f62b83dce2f8ff42a6c57dea19c?AccessKeyId=8B1C23F8C35CCC90DD04&amp;disposition=0&amp;alloworigi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68617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6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724400" cy="5105400"/>
          </a:xfrm>
        </p:spPr>
        <p:txBody>
          <a:bodyPr/>
          <a:lstStyle/>
          <a:p>
            <a:r>
              <a:rPr lang="en-US" dirty="0"/>
              <a:t>The Gift of Fear: And Other Survival Signals That Protect Us from </a:t>
            </a:r>
            <a:r>
              <a:rPr lang="en-US" dirty="0" smtClean="0"/>
              <a:t>Violence</a:t>
            </a:r>
          </a:p>
          <a:p>
            <a:endParaRPr lang="en-US" dirty="0" smtClean="0"/>
          </a:p>
          <a:p>
            <a:r>
              <a:rPr lang="en-US" dirty="0"/>
              <a:t>Gavin de Becker</a:t>
            </a:r>
            <a:endParaRPr lang="en-US" dirty="0" smtClean="0"/>
          </a:p>
        </p:txBody>
      </p:sp>
      <p:pic>
        <p:nvPicPr>
          <p:cNvPr id="1026" name="Picture 2" descr="Image result for gift of fear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300206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382000" cy="5105400"/>
          </a:xfrm>
        </p:spPr>
        <p:txBody>
          <a:bodyPr/>
          <a:lstStyle/>
          <a:p>
            <a:r>
              <a:rPr lang="en-US" dirty="0" smtClean="0"/>
              <a:t>Dolan Consulting Group</a:t>
            </a:r>
          </a:p>
          <a:p>
            <a:endParaRPr lang="en-US" dirty="0" smtClean="0"/>
          </a:p>
          <a:p>
            <a:r>
              <a:rPr lang="en-US" dirty="0" smtClean="0"/>
              <a:t>Surviving Verbal Conflict</a:t>
            </a:r>
          </a:p>
          <a:p>
            <a:endParaRPr lang="en-US" dirty="0" smtClean="0"/>
          </a:p>
          <a:p>
            <a:r>
              <a:rPr lang="en-US" dirty="0" smtClean="0"/>
              <a:t>www.dolanconsultinggroup.com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8305800" cy="121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5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4958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0" dirty="0" smtClean="0">
                <a:solidFill>
                  <a:schemeClr val="tx1"/>
                </a:solidFill>
              </a:rPr>
              <a:t>Questions?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276600" y="1828800"/>
            <a:ext cx="57912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Retired Officer </a:t>
            </a:r>
            <a:r>
              <a:rPr lang="en-US" dirty="0"/>
              <a:t>Adam Gongwer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hlinkClick r:id="rId4"/>
              </a:rPr>
              <a:t>SRO@SRO101.com</a:t>
            </a:r>
            <a:endParaRPr lang="en-US" dirty="0" smtClean="0"/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419-571-1031 (Cell)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/>
              <a:t>Download this </a:t>
            </a:r>
            <a:r>
              <a:rPr lang="en-US" i="1" dirty="0" err="1" smtClean="0"/>
              <a:t>powerpoint</a:t>
            </a:r>
            <a:r>
              <a:rPr lang="en-US" i="1" dirty="0" smtClean="0"/>
              <a:t>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Sro101.com (click on downloads)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in the Mirror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First Name, Assignment, Length of Service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Why are you here?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Are you an </a:t>
            </a:r>
            <a:r>
              <a:rPr lang="en-US" i="1" u="sng" dirty="0" smtClean="0">
                <a:solidFill>
                  <a:schemeClr val="accent4">
                    <a:lumMod val="75000"/>
                  </a:schemeClr>
                </a:solidFill>
              </a:rPr>
              <a:t>effective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communicator?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Why aren’t you better?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What’s the most important communication skill?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What skill do most people lack?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C00000"/>
                </a:solidFill>
              </a:rPr>
              <a:t>(Turn them 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heme/theme1.xml><?xml version="1.0" encoding="utf-8"?>
<a:theme xmlns:a="http://schemas.openxmlformats.org/drawingml/2006/main" name="Training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4225</TotalTime>
  <Words>3699</Words>
  <Application>Microsoft Office PowerPoint</Application>
  <PresentationFormat>On-screen Show (4:3)</PresentationFormat>
  <Paragraphs>983</Paragraphs>
  <Slides>85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95" baseType="lpstr">
      <vt:lpstr>Arial</vt:lpstr>
      <vt:lpstr>Calibri</vt:lpstr>
      <vt:lpstr>Calibri Light</vt:lpstr>
      <vt:lpstr>Georgia</vt:lpstr>
      <vt:lpstr>Impact</vt:lpstr>
      <vt:lpstr>Monotype Sorts</vt:lpstr>
      <vt:lpstr>Times New Roman</vt:lpstr>
      <vt:lpstr>Wingdings</vt:lpstr>
      <vt:lpstr>Training</vt:lpstr>
      <vt:lpstr>Custom Design</vt:lpstr>
      <vt:lpstr>Look in the Mirror Survey</vt:lpstr>
      <vt:lpstr>PowerPoint Presentation</vt:lpstr>
      <vt:lpstr>SRO  Juvenile (&amp; adult) De-Escalation Techniques</vt:lpstr>
      <vt:lpstr>PowerPoint Presentation</vt:lpstr>
      <vt:lpstr>Past HNT Training received:</vt:lpstr>
      <vt:lpstr>SCENARIOS</vt:lpstr>
      <vt:lpstr>SCENARIOS</vt:lpstr>
      <vt:lpstr>SCENARIOS</vt:lpstr>
      <vt:lpstr>Look in the Mirror Survey</vt:lpstr>
      <vt:lpstr>Goals of De-Escalation</vt:lpstr>
      <vt:lpstr>CRISIS, PEOPLE, COMMUNICATION </vt:lpstr>
      <vt:lpstr>PowerPoint Presentation</vt:lpstr>
      <vt:lpstr>PowerPoint Presentation</vt:lpstr>
      <vt:lpstr>Could this lead to a crisis incident?</vt:lpstr>
      <vt:lpstr>Philosophy of Crisis Negotiation</vt:lpstr>
      <vt:lpstr>3 Types of People</vt:lpstr>
      <vt:lpstr>PowerPoint Presentation</vt:lpstr>
      <vt:lpstr>2 Ways to Deal with Difficult People</vt:lpstr>
      <vt:lpstr>4 Tell-Tale Signs during a Crisis</vt:lpstr>
      <vt:lpstr>Communication Suggestions</vt:lpstr>
      <vt:lpstr>Communication Suggestions</vt:lpstr>
      <vt:lpstr>Communication Suggestions</vt:lpstr>
      <vt:lpstr>5 Truths (regardless of culture)</vt:lpstr>
      <vt:lpstr>3 Communication Arts-Aristotle</vt:lpstr>
      <vt:lpstr>3 Communication Arts-Aristotle</vt:lpstr>
      <vt:lpstr>3 Communication Arts-Aristotle</vt:lpstr>
      <vt:lpstr>3 Communication Arts-Aristotle</vt:lpstr>
      <vt:lpstr>11 Phrases Never to Say to Anyone</vt:lpstr>
      <vt:lpstr>11 Phrases Never to Say to Anyone</vt:lpstr>
      <vt:lpstr>11 Phrases Never to Say to Anyone</vt:lpstr>
      <vt:lpstr>11 Phrases Never to Say to Anyone</vt:lpstr>
      <vt:lpstr>11 Phrases Never to Say to Anyone</vt:lpstr>
      <vt:lpstr>11 Phrases Never to Say to Anyone</vt:lpstr>
      <vt:lpstr>11 Phrases Never to Say to Anyone</vt:lpstr>
      <vt:lpstr>11 Phrases Never to Say to Anyone</vt:lpstr>
      <vt:lpstr>11 Phrases Never to Say to Anyone</vt:lpstr>
      <vt:lpstr>11 Phrases Never to Say to Anyone</vt:lpstr>
      <vt:lpstr>11 Phrases Never to Say to Anyone</vt:lpstr>
      <vt:lpstr>NEEDS &amp; PERCEPTIONS </vt:lpstr>
      <vt:lpstr>PowerPoint Presentation</vt:lpstr>
      <vt:lpstr>The “WHY” of Their Behavior</vt:lpstr>
      <vt:lpstr>Recognize the “NEEDS”: Maslow</vt:lpstr>
      <vt:lpstr>The “NEED” Satisfaction Sequence</vt:lpstr>
      <vt:lpstr>The “NEED”: Crisis Stimulus/Tension</vt:lpstr>
      <vt:lpstr>The “NEED”: Resolution?</vt:lpstr>
      <vt:lpstr>Verbal vs. Non-Verbal</vt:lpstr>
      <vt:lpstr>Kinesics: Reading Behaviors/Clues</vt:lpstr>
      <vt:lpstr>Kinesics: Reading Behaviors/Clues</vt:lpstr>
      <vt:lpstr>Kinesics: Reading Behaviors/Clues</vt:lpstr>
      <vt:lpstr>Kinesics: Reading Behaviors/Clues</vt:lpstr>
      <vt:lpstr>Kinesics: Reading Behaviors/Clues</vt:lpstr>
      <vt:lpstr>BEHAVIORAL CHANGE </vt:lpstr>
      <vt:lpstr>Behavioral Change Stairway</vt:lpstr>
      <vt:lpstr>Active Listening Skills</vt:lpstr>
      <vt:lpstr>Active Listening Skills #1</vt:lpstr>
      <vt:lpstr>Active Listening Skills #2</vt:lpstr>
      <vt:lpstr>PowerPoint Presentation</vt:lpstr>
      <vt:lpstr>Active Listening Skills #3</vt:lpstr>
      <vt:lpstr>Active Listening Skills #4</vt:lpstr>
      <vt:lpstr>Active Listening Skills #5</vt:lpstr>
      <vt:lpstr>Active Listening Skills #6</vt:lpstr>
      <vt:lpstr>Active Listening Skills: 5 W's</vt:lpstr>
      <vt:lpstr>Phrases that Establish Empathy</vt:lpstr>
      <vt:lpstr>PowerPoint Presentation</vt:lpstr>
      <vt:lpstr>PowerPoint Presentation</vt:lpstr>
      <vt:lpstr>5 Steps to Persuasion (Appeal)</vt:lpstr>
      <vt:lpstr>5 Steps to Persuasion: LEAPS</vt:lpstr>
      <vt:lpstr>What NOT to do:</vt:lpstr>
      <vt:lpstr>Negotiation Strategy &amp; Tactics</vt:lpstr>
      <vt:lpstr>Negotiation Strategy &amp; Tactics (cont)</vt:lpstr>
      <vt:lpstr>Negotiation Words and Phrases</vt:lpstr>
      <vt:lpstr>Youth Deliberate/Planned Behavior</vt:lpstr>
      <vt:lpstr>Youth Emotional/Impulse Behavior</vt:lpstr>
      <vt:lpstr>SCENARIOS</vt:lpstr>
      <vt:lpstr>SCENARIOS</vt:lpstr>
      <vt:lpstr>SCENARIOS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Questions?</vt:lpstr>
    </vt:vector>
  </TitlesOfParts>
  <Company>Mansfield-Richland County Health Department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creator>Reed Richmond</dc:creator>
  <cp:lastModifiedBy>Owner</cp:lastModifiedBy>
  <cp:revision>404</cp:revision>
  <cp:lastPrinted>2003-04-14T18:06:41Z</cp:lastPrinted>
  <dcterms:created xsi:type="dcterms:W3CDTF">2001-05-09T15:19:19Z</dcterms:created>
  <dcterms:modified xsi:type="dcterms:W3CDTF">2022-08-03T11:02:33Z</dcterms:modified>
</cp:coreProperties>
</file>